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
  </p:notesMasterIdLst>
  <p:sldIdLst>
    <p:sldId id="261" r:id="rId5"/>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56">
          <p15:clr>
            <a:srgbClr val="A4A3A4"/>
          </p15:clr>
        </p15:guide>
        <p15:guide id="2" pos="9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9F1"/>
    <a:srgbClr val="C7CDD7"/>
    <a:srgbClr val="FFFFFF"/>
    <a:srgbClr val="FACBBE"/>
    <a:srgbClr val="FA9A7F"/>
    <a:srgbClr val="FA4816"/>
    <a:srgbClr val="FA4616"/>
    <a:srgbClr val="DCB9FF"/>
    <a:srgbClr val="B7E7FF"/>
    <a:srgbClr val="3FCD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54" autoAdjust="0"/>
    <p:restoredTop sz="84281" autoAdjust="0"/>
  </p:normalViewPr>
  <p:slideViewPr>
    <p:cSldViewPr snapToObjects="1" showGuides="1">
      <p:cViewPr>
        <p:scale>
          <a:sx n="20" d="100"/>
          <a:sy n="20" d="100"/>
        </p:scale>
        <p:origin x="674" y="-1066"/>
      </p:cViewPr>
      <p:guideLst>
        <p:guide orient="horz" pos="14256"/>
        <p:guide pos="907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D5F88-242D-458D-8E44-8DC61CEC8028}" type="datetimeFigureOut">
              <a:rPr lang="en-US" smtClean="0"/>
              <a:t>2/12/2020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8CBFFB-472A-464D-BEE0-F8A68A82C7BF}" type="slidenum">
              <a:rPr lang="en-US" smtClean="0"/>
              <a:t>‹#›</a:t>
            </a:fld>
            <a:endParaRPr lang="en-US"/>
          </a:p>
        </p:txBody>
      </p:sp>
    </p:spTree>
    <p:extLst>
      <p:ext uri="{BB962C8B-B14F-4D97-AF65-F5344CB8AC3E}">
        <p14:creationId xmlns:p14="http://schemas.microsoft.com/office/powerpoint/2010/main" val="1745858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47AC98-3BB5-5348-9689-951550CA6D56}"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211632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7AC98-3BB5-5348-9689-951550CA6D56}"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206220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7AC98-3BB5-5348-9689-951550CA6D56}"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220354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7AC98-3BB5-5348-9689-951550CA6D56}"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116391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7AC98-3BB5-5348-9689-951550CA6D56}"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2134349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47AC98-3BB5-5348-9689-951550CA6D56}"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3083642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47AC98-3BB5-5348-9689-951550CA6D56}" type="datetimeFigureOut">
              <a:rPr lang="en-US" smtClean="0"/>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391059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47AC98-3BB5-5348-9689-951550CA6D56}" type="datetimeFigureOut">
              <a:rPr lang="en-US" smtClean="0"/>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172135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7AC98-3BB5-5348-9689-951550CA6D56}" type="datetimeFigureOut">
              <a:rPr lang="en-US" smtClean="0"/>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4679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F47AC98-3BB5-5348-9689-951550CA6D56}"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1520708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DF47AC98-3BB5-5348-9689-951550CA6D56}"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689F9-FD83-E94C-A6F4-22A727754BD8}" type="slidenum">
              <a:rPr lang="en-US" smtClean="0"/>
              <a:t>‹#›</a:t>
            </a:fld>
            <a:endParaRPr lang="en-US"/>
          </a:p>
        </p:txBody>
      </p:sp>
    </p:spTree>
    <p:extLst>
      <p:ext uri="{BB962C8B-B14F-4D97-AF65-F5344CB8AC3E}">
        <p14:creationId xmlns:p14="http://schemas.microsoft.com/office/powerpoint/2010/main" val="3080813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DF47AC98-3BB5-5348-9689-951550CA6D56}" type="datetimeFigureOut">
              <a:rPr lang="en-US" smtClean="0"/>
              <a:t>2/12/2020</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79C689F9-FD83-E94C-A6F4-22A727754BD8}" type="slidenum">
              <a:rPr lang="en-US" smtClean="0"/>
              <a:t>‹#›</a:t>
            </a:fld>
            <a:endParaRPr lang="en-US"/>
          </a:p>
        </p:txBody>
      </p:sp>
    </p:spTree>
    <p:extLst>
      <p:ext uri="{BB962C8B-B14F-4D97-AF65-F5344CB8AC3E}">
        <p14:creationId xmlns:p14="http://schemas.microsoft.com/office/powerpoint/2010/main" val="2244418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4.wdp"/><Relationship Id="rId26"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6.png"/><Relationship Id="rId2" Type="http://schemas.openxmlformats.org/officeDocument/2006/relationships/image" Target="../media/image1.png"/><Relationship Id="rId16" Type="http://schemas.microsoft.com/office/2007/relationships/hdphoto" Target="../media/hdphoto3.wdp"/><Relationship Id="rId20" Type="http://schemas.microsoft.com/office/2007/relationships/hdphoto" Target="../media/hdphoto5.wdp"/><Relationship Id="rId29"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24" Type="http://schemas.microsoft.com/office/2007/relationships/hdphoto" Target="../media/hdphoto7.wdp"/><Relationship Id="rId5" Type="http://schemas.openxmlformats.org/officeDocument/2006/relationships/hyperlink" Target="mailto:*stewarta@upstae.edu" TargetMode="External"/><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9.wdp"/><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1.wdp"/><Relationship Id="rId14" Type="http://schemas.microsoft.com/office/2007/relationships/hdphoto" Target="../media/hdphoto2.wdp"/><Relationship Id="rId22" Type="http://schemas.microsoft.com/office/2007/relationships/hdphoto" Target="../media/hdphoto6.wdp"/><Relationship Id="rId27" Type="http://schemas.openxmlformats.org/officeDocument/2006/relationships/image" Target="../media/image17.png"/><Relationship Id="rId30"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9A72343-A6B6-414A-925F-E50EFB88FF4B}"/>
              </a:ext>
            </a:extLst>
          </p:cNvPr>
          <p:cNvSpPr/>
          <p:nvPr/>
        </p:nvSpPr>
        <p:spPr>
          <a:xfrm>
            <a:off x="0" y="1"/>
            <a:ext cx="43891200" cy="32918400"/>
          </a:xfrm>
          <a:prstGeom prst="rect">
            <a:avLst/>
          </a:prstGeom>
          <a:solidFill>
            <a:schemeClr val="tx2">
              <a:lumMod val="20000"/>
              <a:lumOff val="8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D84FDC1F-8966-4A18-8012-03B71327FC77}"/>
              </a:ext>
            </a:extLst>
          </p:cNvPr>
          <p:cNvSpPr/>
          <p:nvPr/>
        </p:nvSpPr>
        <p:spPr>
          <a:xfrm>
            <a:off x="32004000" y="6618357"/>
            <a:ext cx="10507695" cy="47258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0" name="Rectangle 109">
            <a:extLst>
              <a:ext uri="{FF2B5EF4-FFF2-40B4-BE49-F238E27FC236}">
                <a16:creationId xmlns:a16="http://schemas.microsoft.com/office/drawing/2014/main" id="{A47E052D-0741-4790-8244-D9BE44DBD48B}"/>
              </a:ext>
            </a:extLst>
          </p:cNvPr>
          <p:cNvSpPr/>
          <p:nvPr/>
        </p:nvSpPr>
        <p:spPr>
          <a:xfrm>
            <a:off x="31307701" y="21669261"/>
            <a:ext cx="11592899" cy="48432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6A5C4778-6D42-48A7-96A2-4E80B4C53B29}"/>
              </a:ext>
            </a:extLst>
          </p:cNvPr>
          <p:cNvSpPr/>
          <p:nvPr/>
        </p:nvSpPr>
        <p:spPr>
          <a:xfrm>
            <a:off x="1030762" y="21990014"/>
            <a:ext cx="13221067" cy="58444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C86318F2-C75C-4419-95CB-293312B6467D}"/>
              </a:ext>
            </a:extLst>
          </p:cNvPr>
          <p:cNvSpPr/>
          <p:nvPr/>
        </p:nvSpPr>
        <p:spPr>
          <a:xfrm>
            <a:off x="995305" y="6421818"/>
            <a:ext cx="12079408" cy="635518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04" name="Picture 103">
            <a:extLst>
              <a:ext uri="{FF2B5EF4-FFF2-40B4-BE49-F238E27FC236}">
                <a16:creationId xmlns:a16="http://schemas.microsoft.com/office/drawing/2014/main" id="{9F9BAEFF-C22D-4C41-AB72-870565DCB2F6}"/>
              </a:ext>
            </a:extLst>
          </p:cNvPr>
          <p:cNvPicPr>
            <a:picLocks noChangeAspect="1"/>
          </p:cNvPicPr>
          <p:nvPr/>
        </p:nvPicPr>
        <p:blipFill rotWithShape="1">
          <a:blip r:embed="rId2">
            <a:clrChange>
              <a:clrFrom>
                <a:srgbClr val="FFFFFF"/>
              </a:clrFrom>
              <a:clrTo>
                <a:srgbClr val="FFFFFF">
                  <a:alpha val="0"/>
                </a:srgbClr>
              </a:clrTo>
            </a:clrChange>
            <a:alphaModFix/>
          </a:blip>
          <a:srcRect r="3771"/>
          <a:stretch/>
        </p:blipFill>
        <p:spPr>
          <a:xfrm>
            <a:off x="15771945" y="24604619"/>
            <a:ext cx="14000081" cy="6761607"/>
          </a:xfrm>
          <a:prstGeom prst="rect">
            <a:avLst/>
          </a:prstGeom>
          <a:effectLst>
            <a:outerShdw blurRad="50800" dist="38100" dir="2700000" algn="tl" rotWithShape="0">
              <a:prstClr val="black">
                <a:alpha val="40000"/>
              </a:prstClr>
            </a:outerShdw>
          </a:effectLst>
        </p:spPr>
      </p:pic>
      <p:sp>
        <p:nvSpPr>
          <p:cNvPr id="112" name="Rectangle 111">
            <a:extLst>
              <a:ext uri="{FF2B5EF4-FFF2-40B4-BE49-F238E27FC236}">
                <a16:creationId xmlns:a16="http://schemas.microsoft.com/office/drawing/2014/main" id="{D75A0834-FB89-4D5A-B9E9-7E5AD48A6544}"/>
              </a:ext>
            </a:extLst>
          </p:cNvPr>
          <p:cNvSpPr/>
          <p:nvPr/>
        </p:nvSpPr>
        <p:spPr>
          <a:xfrm>
            <a:off x="27165204" y="28840982"/>
            <a:ext cx="2794096" cy="2766009"/>
          </a:xfrm>
          <a:prstGeom prst="rect">
            <a:avLst/>
          </a:prstGeom>
          <a:solidFill>
            <a:srgbClr val="C6D9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1" name="Picture 100">
            <a:extLst>
              <a:ext uri="{FF2B5EF4-FFF2-40B4-BE49-F238E27FC236}">
                <a16:creationId xmlns:a16="http://schemas.microsoft.com/office/drawing/2014/main" id="{C6451F7D-609D-40F9-924A-6E7F46C5B37A}"/>
              </a:ext>
            </a:extLst>
          </p:cNvPr>
          <p:cNvPicPr>
            <a:picLocks noChangeAspect="1"/>
          </p:cNvPicPr>
          <p:nvPr/>
        </p:nvPicPr>
        <p:blipFill rotWithShape="1">
          <a:blip r:embed="rId3">
            <a:clrChange>
              <a:clrFrom>
                <a:srgbClr val="FFFFFF"/>
              </a:clrFrom>
              <a:clrTo>
                <a:srgbClr val="FFFFFF">
                  <a:alpha val="0"/>
                </a:srgbClr>
              </a:clrTo>
            </a:clrChange>
          </a:blip>
          <a:srcRect b="9201"/>
          <a:stretch/>
        </p:blipFill>
        <p:spPr>
          <a:xfrm>
            <a:off x="15771945" y="17396600"/>
            <a:ext cx="14458361" cy="6329177"/>
          </a:xfrm>
          <a:prstGeom prst="rect">
            <a:avLst/>
          </a:prstGeom>
          <a:effectLst>
            <a:outerShdw blurRad="50800" dist="38100" dir="2700000" algn="tl" rotWithShape="0">
              <a:prstClr val="black">
                <a:alpha val="40000"/>
              </a:prstClr>
            </a:outerShdw>
          </a:effectLst>
        </p:spPr>
      </p:pic>
      <p:sp>
        <p:nvSpPr>
          <p:cNvPr id="111" name="Rectangle 110">
            <a:extLst>
              <a:ext uri="{FF2B5EF4-FFF2-40B4-BE49-F238E27FC236}">
                <a16:creationId xmlns:a16="http://schemas.microsoft.com/office/drawing/2014/main" id="{A7971A94-C2DB-47F8-9F3A-2DF91069B44B}"/>
              </a:ext>
            </a:extLst>
          </p:cNvPr>
          <p:cNvSpPr/>
          <p:nvPr/>
        </p:nvSpPr>
        <p:spPr>
          <a:xfrm>
            <a:off x="27383183" y="21579085"/>
            <a:ext cx="2794095" cy="2504482"/>
          </a:xfrm>
          <a:prstGeom prst="rect">
            <a:avLst/>
          </a:prstGeom>
          <a:solidFill>
            <a:srgbClr val="C6D9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TextBox 29"/>
          <p:cNvSpPr txBox="1"/>
          <p:nvPr/>
        </p:nvSpPr>
        <p:spPr>
          <a:xfrm>
            <a:off x="1562852" y="6687175"/>
            <a:ext cx="11161917" cy="6678751"/>
          </a:xfrm>
          <a:prstGeom prst="rect">
            <a:avLst/>
          </a:prstGeom>
          <a:noFill/>
        </p:spPr>
        <p:txBody>
          <a:bodyPr wrap="square" rtlCol="0">
            <a:spAutoFit/>
          </a:bodyPr>
          <a:lstStyle/>
          <a:p>
            <a:pPr lvl="0"/>
            <a:r>
              <a:rPr lang="en-US" sz="5400" dirty="0">
                <a:latin typeface="Arial Rounded MT Bold" panose="020F0704030504030204" pitchFamily="34" charset="0"/>
                <a:cs typeface="Arial Black"/>
              </a:rPr>
              <a:t>Process: </a:t>
            </a:r>
            <a:r>
              <a:rPr lang="en-US" sz="3200" dirty="0">
                <a:solidFill>
                  <a:prstClr val="black"/>
                </a:solidFill>
                <a:latin typeface="Arial" panose="020B0604020202020204" pitchFamily="34" charset="0"/>
                <a:cs typeface="Arial" panose="020B0604020202020204" pitchFamily="34" charset="0"/>
              </a:rPr>
              <a:t>Our forecasts are generated in two steps. In step 1 the historical population of both species are simulated in each county using climate data from 2007 to 2018. The simulated number of adults in each county is compared to the collections made each month. In step 2 we generate forecasts by picking up where step 1 left off. The model is used to simulate vector populations in 2019 and each month new climate forecasts are used to estimate population growth and decline the next month. Population counts are then converted to probability of presence using the detection curve made in step 1.</a:t>
            </a:r>
          </a:p>
          <a:p>
            <a:r>
              <a:rPr lang="en-US" sz="5400" dirty="0">
                <a:latin typeface="Arial Rounded MT Bold" panose="020F0704030504030204" pitchFamily="34" charset="0"/>
                <a:cs typeface="Arial Black"/>
              </a:rPr>
              <a:t>  </a:t>
            </a:r>
            <a:endParaRPr lang="en-US" sz="3600" dirty="0">
              <a:latin typeface="Arial Rounded MT Bold" panose="020F0704030504030204" pitchFamily="34" charset="0"/>
              <a:cs typeface="Arial"/>
            </a:endParaRPr>
          </a:p>
        </p:txBody>
      </p:sp>
      <p:sp>
        <p:nvSpPr>
          <p:cNvPr id="40" name="TextBox 39"/>
          <p:cNvSpPr txBox="1"/>
          <p:nvPr/>
        </p:nvSpPr>
        <p:spPr>
          <a:xfrm>
            <a:off x="1966600" y="29905606"/>
            <a:ext cx="175260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June</a:t>
            </a:r>
          </a:p>
        </p:txBody>
      </p:sp>
      <p:pic>
        <p:nvPicPr>
          <p:cNvPr id="16" name="Picture 15"/>
          <p:cNvPicPr>
            <a:picLocks noChangeAspect="1"/>
          </p:cNvPicPr>
          <p:nvPr/>
        </p:nvPicPr>
        <p:blipFill>
          <a:blip r:embed="rId4"/>
          <a:stretch>
            <a:fillRect/>
          </a:stretch>
        </p:blipFill>
        <p:spPr>
          <a:xfrm>
            <a:off x="36336937" y="1024196"/>
            <a:ext cx="6236831" cy="2678907"/>
          </a:xfrm>
          <a:prstGeom prst="rect">
            <a:avLst/>
          </a:prstGeom>
        </p:spPr>
      </p:pic>
      <p:sp>
        <p:nvSpPr>
          <p:cNvPr id="6" name="Rectangle 5"/>
          <p:cNvSpPr/>
          <p:nvPr/>
        </p:nvSpPr>
        <p:spPr>
          <a:xfrm>
            <a:off x="8591672" y="3048000"/>
            <a:ext cx="26517018" cy="2800767"/>
          </a:xfrm>
          <a:prstGeom prst="rect">
            <a:avLst/>
          </a:prstGeom>
        </p:spPr>
        <p:txBody>
          <a:bodyPr wrap="square">
            <a:spAutoFit/>
          </a:bodyPr>
          <a:lstStyle/>
          <a:p>
            <a:pPr algn="ctr"/>
            <a:r>
              <a:rPr lang="en-US" sz="4800" b="1" dirty="0">
                <a:solidFill>
                  <a:srgbClr val="000000"/>
                </a:solidFill>
                <a:latin typeface="Arial" pitchFamily="34" charset="0"/>
                <a:cs typeface="Arial" pitchFamily="34" charset="0"/>
              </a:rPr>
              <a:t>James L. Martin</a:t>
            </a:r>
            <a:r>
              <a:rPr lang="en-US" sz="4800" baseline="30000" dirty="0">
                <a:solidFill>
                  <a:srgbClr val="000000"/>
                </a:solidFill>
                <a:latin typeface="Arial" pitchFamily="34" charset="0"/>
                <a:cs typeface="Arial" pitchFamily="34" charset="0"/>
              </a:rPr>
              <a:t>1,2*</a:t>
            </a:r>
            <a:r>
              <a:rPr lang="en-US" sz="4800" dirty="0">
                <a:solidFill>
                  <a:srgbClr val="000000"/>
                </a:solidFill>
                <a:latin typeface="Arial" pitchFamily="34" charset="0"/>
                <a:cs typeface="Arial" pitchFamily="34" charset="0"/>
              </a:rPr>
              <a:t>, Maia Martcheva</a:t>
            </a:r>
            <a:r>
              <a:rPr lang="en-US" sz="4800" baseline="30000" dirty="0">
                <a:solidFill>
                  <a:srgbClr val="000000"/>
                </a:solidFill>
                <a:latin typeface="Arial" pitchFamily="34" charset="0"/>
                <a:cs typeface="Arial" pitchFamily="34" charset="0"/>
              </a:rPr>
              <a:t>3</a:t>
            </a:r>
            <a:r>
              <a:rPr lang="en-US" sz="4800" dirty="0">
                <a:solidFill>
                  <a:srgbClr val="000000"/>
                </a:solidFill>
                <a:latin typeface="Arial" pitchFamily="34" charset="0"/>
                <a:cs typeface="Arial" pitchFamily="34" charset="0"/>
              </a:rPr>
              <a:t>, Sadie J. Ryan</a:t>
            </a:r>
            <a:r>
              <a:rPr lang="en-US" sz="4800" baseline="30000" dirty="0">
                <a:solidFill>
                  <a:srgbClr val="000000"/>
                </a:solidFill>
                <a:latin typeface="Arial" pitchFamily="34" charset="0"/>
                <a:cs typeface="Arial" pitchFamily="34" charset="0"/>
              </a:rPr>
              <a:t>1,2</a:t>
            </a:r>
            <a:br>
              <a:rPr lang="en-US" sz="4400" dirty="0">
                <a:latin typeface="Arial" pitchFamily="34" charset="0"/>
                <a:cs typeface="Arial" pitchFamily="34" charset="0"/>
              </a:rPr>
            </a:br>
            <a:r>
              <a:rPr lang="en-US" sz="3200" i="1" baseline="30000" dirty="0">
                <a:solidFill>
                  <a:srgbClr val="000000"/>
                </a:solidFill>
                <a:latin typeface="Arial" pitchFamily="34" charset="0"/>
                <a:cs typeface="Arial" pitchFamily="34" charset="0"/>
              </a:rPr>
              <a:t>1</a:t>
            </a:r>
            <a:r>
              <a:rPr lang="en-US" sz="3200" i="1" dirty="0">
                <a:solidFill>
                  <a:srgbClr val="000000"/>
                </a:solidFill>
                <a:latin typeface="Arial" pitchFamily="34" charset="0"/>
                <a:cs typeface="Arial" pitchFamily="34" charset="0"/>
              </a:rPr>
              <a:t>Quantitative Disease Ecology &amp; Conservation Lab, Department of Geography, University of Florida, Gainesville, FL, USA;</a:t>
            </a:r>
          </a:p>
          <a:p>
            <a:pPr algn="ctr"/>
            <a:r>
              <a:rPr lang="en-US" sz="3200" i="1" dirty="0">
                <a:solidFill>
                  <a:srgbClr val="000000"/>
                </a:solidFill>
                <a:latin typeface="Arial" pitchFamily="34" charset="0"/>
                <a:cs typeface="Arial" pitchFamily="34" charset="0"/>
              </a:rPr>
              <a:t> </a:t>
            </a:r>
            <a:r>
              <a:rPr lang="en-US" sz="3200" i="1" baseline="30000" dirty="0">
                <a:solidFill>
                  <a:srgbClr val="000000"/>
                </a:solidFill>
                <a:latin typeface="Arial" pitchFamily="34" charset="0"/>
                <a:cs typeface="Arial" pitchFamily="34" charset="0"/>
              </a:rPr>
              <a:t>2</a:t>
            </a:r>
            <a:r>
              <a:rPr lang="en-US" sz="3200" i="1" dirty="0">
                <a:solidFill>
                  <a:srgbClr val="000000"/>
                </a:solidFill>
                <a:latin typeface="Arial" pitchFamily="34" charset="0"/>
                <a:cs typeface="Arial" pitchFamily="34" charset="0"/>
              </a:rPr>
              <a:t>Emerging Pathogens Institute, University of Florida Gainesville, FL, USA; </a:t>
            </a:r>
          </a:p>
          <a:p>
            <a:pPr algn="ctr"/>
            <a:r>
              <a:rPr lang="en-US" sz="3200" i="1" baseline="30000" dirty="0">
                <a:solidFill>
                  <a:srgbClr val="000000"/>
                </a:solidFill>
                <a:latin typeface="Arial" pitchFamily="34" charset="0"/>
                <a:cs typeface="Arial" pitchFamily="34" charset="0"/>
              </a:rPr>
              <a:t>3</a:t>
            </a:r>
            <a:r>
              <a:rPr lang="en-US" sz="3200" i="1" dirty="0">
                <a:solidFill>
                  <a:srgbClr val="000000"/>
                </a:solidFill>
                <a:latin typeface="Arial" pitchFamily="34" charset="0"/>
                <a:cs typeface="Arial" pitchFamily="34" charset="0"/>
              </a:rPr>
              <a:t>Department of Mathematics, University of Florida Gainesville, FL, USA  </a:t>
            </a:r>
          </a:p>
          <a:p>
            <a:pPr algn="ctr"/>
            <a:r>
              <a:rPr lang="en-US" sz="3200" dirty="0">
                <a:latin typeface="Arial" pitchFamily="34" charset="0"/>
                <a:cs typeface="Arial" pitchFamily="34" charset="0"/>
                <a:hlinkClick r:id="rId5"/>
              </a:rPr>
              <a:t>*Contact: jamesmartin@ufl.edu</a:t>
            </a:r>
            <a:r>
              <a:rPr lang="en-US" sz="3200" dirty="0">
                <a:latin typeface="Arial" pitchFamily="34" charset="0"/>
                <a:cs typeface="Arial" pitchFamily="34" charset="0"/>
              </a:rPr>
              <a:t>, </a:t>
            </a:r>
          </a:p>
        </p:txBody>
      </p:sp>
      <p:sp>
        <p:nvSpPr>
          <p:cNvPr id="7" name="Title 1"/>
          <p:cNvSpPr txBox="1">
            <a:spLocks/>
          </p:cNvSpPr>
          <p:nvPr/>
        </p:nvSpPr>
        <p:spPr>
          <a:xfrm>
            <a:off x="8334180" y="-76200"/>
            <a:ext cx="27299040" cy="3844101"/>
          </a:xfrm>
          <a:prstGeom prst="rect">
            <a:avLst/>
          </a:prstGeom>
        </p:spPr>
        <p:txBody>
          <a:bodyPr vert="horz" lIns="438912" tIns="219456" rIns="438912" bIns="219456" rtlCol="0" anchor="ctr">
            <a:normAutofit fontScale="92500"/>
          </a:bodyPr>
          <a:lstStyle>
            <a:lvl1pPr algn="ctr" defTabSz="2194560" rtl="0" eaLnBrk="1" latinLnBrk="0" hangingPunct="1">
              <a:spcBef>
                <a:spcPct val="0"/>
              </a:spcBef>
              <a:buNone/>
              <a:defRPr sz="21100" kern="1200">
                <a:solidFill>
                  <a:schemeClr val="tx1"/>
                </a:solidFill>
                <a:latin typeface="+mj-lt"/>
                <a:ea typeface="+mj-ea"/>
                <a:cs typeface="+mj-cs"/>
              </a:defRPr>
            </a:lvl1pPr>
          </a:lstStyle>
          <a:p>
            <a:r>
              <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UF </a:t>
            </a:r>
            <a:r>
              <a:rPr lang="en-US" sz="88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MathGeo</a:t>
            </a:r>
            <a:r>
              <a:rPr lang="en-US" sz="8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Model: A Mechanistic Approach Using Vector Traits and Georeferenced Climate Data  </a:t>
            </a:r>
          </a:p>
        </p:txBody>
      </p:sp>
      <p:sp>
        <p:nvSpPr>
          <p:cNvPr id="61" name="TextBox 60"/>
          <p:cNvSpPr txBox="1"/>
          <p:nvPr/>
        </p:nvSpPr>
        <p:spPr>
          <a:xfrm>
            <a:off x="31750421" y="21856796"/>
            <a:ext cx="10829807" cy="4370427"/>
          </a:xfrm>
          <a:prstGeom prst="rect">
            <a:avLst/>
          </a:prstGeom>
          <a:noFill/>
        </p:spPr>
        <p:txBody>
          <a:bodyPr wrap="square" rtlCol="0">
            <a:spAutoFit/>
          </a:bodyPr>
          <a:lstStyle/>
          <a:p>
            <a:r>
              <a:rPr lang="en-US" sz="5400" dirty="0">
                <a:latin typeface="Arial Rounded MT Bold" panose="020F0704030504030204" pitchFamily="34" charset="0"/>
                <a:cs typeface="Arial Black"/>
              </a:rPr>
              <a:t>Detection: </a:t>
            </a:r>
            <a:r>
              <a:rPr lang="en-US" sz="3200" dirty="0">
                <a:latin typeface="Arial" panose="020B0604020202020204" pitchFamily="34" charset="0"/>
                <a:cs typeface="Arial" panose="020B0604020202020204" pitchFamily="34" charset="0"/>
              </a:rPr>
              <a:t>Our model does not directly predict the probability of vector presence. It provides a simulated population which must be converted to presence. To do this we fit a logarithmic function to the simulated vector population generated in step 1 and the collection data spanning 2007 to 2018 provided by the CDC. We then use this curve to convert the model output each month of 2019 into the probability of presence.</a:t>
            </a:r>
            <a:endParaRPr lang="en-US" sz="32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27493354" y="31840340"/>
            <a:ext cx="17275451" cy="1200329"/>
          </a:xfrm>
          <a:prstGeom prst="rect">
            <a:avLst/>
          </a:prstGeom>
          <a:noFill/>
        </p:spPr>
        <p:txBody>
          <a:bodyPr wrap="square" rtlCol="0">
            <a:spAutoFit/>
          </a:bodyPr>
          <a:lstStyle/>
          <a:p>
            <a:pPr algn="ctr"/>
            <a:endParaRPr lang="en-US" sz="1800" dirty="0">
              <a:latin typeface="Arial" panose="020B0604020202020204" pitchFamily="34" charset="0"/>
              <a:cs typeface="Arial" panose="020B0604020202020204" pitchFamily="34" charset="0"/>
            </a:endParaRPr>
          </a:p>
          <a:p>
            <a:pPr marL="342900" indent="-342900">
              <a:buAutoNum type="arabicPeriod"/>
            </a:pPr>
            <a:r>
              <a:rPr lang="en-US" sz="1800" dirty="0">
                <a:latin typeface="Arial" panose="020B0604020202020204" pitchFamily="34" charset="0"/>
                <a:cs typeface="Arial" panose="020B0604020202020204" pitchFamily="34" charset="0"/>
              </a:rPr>
              <a:t>Mordecai EA, Cohen JM, Evans MV, </a:t>
            </a:r>
            <a:r>
              <a:rPr lang="en-US" sz="1800" dirty="0" err="1">
                <a:latin typeface="Arial" panose="020B0604020202020204" pitchFamily="34" charset="0"/>
                <a:cs typeface="Arial" panose="020B0604020202020204" pitchFamily="34" charset="0"/>
              </a:rPr>
              <a:t>Gudapati</a:t>
            </a:r>
            <a:r>
              <a:rPr lang="en-US" sz="1800" dirty="0">
                <a:latin typeface="Arial" panose="020B0604020202020204" pitchFamily="34" charset="0"/>
                <a:cs typeface="Arial" panose="020B0604020202020204" pitchFamily="34" charset="0"/>
              </a:rPr>
              <a:t> P, Johnson LR, Lippi CA, </a:t>
            </a:r>
            <a:r>
              <a:rPr lang="en-US" sz="1800" dirty="0" err="1">
                <a:latin typeface="Arial" panose="020B0604020202020204" pitchFamily="34" charset="0"/>
                <a:cs typeface="Arial" panose="020B0604020202020204" pitchFamily="34" charset="0"/>
              </a:rPr>
              <a:t>Miazgowicz</a:t>
            </a:r>
            <a:r>
              <a:rPr lang="en-US" sz="1800" dirty="0">
                <a:latin typeface="Arial" panose="020B0604020202020204" pitchFamily="34" charset="0"/>
                <a:cs typeface="Arial" panose="020B0604020202020204" pitchFamily="34" charset="0"/>
              </a:rPr>
              <a:t> K, Murdock CC, Rohr JR, Ryan SJ, Savage V. Detecting the impact of temperature on transmission of Zika, dengue, and chikungunya using mechanistic models. </a:t>
            </a:r>
            <a:r>
              <a:rPr lang="en-US" sz="1800" dirty="0" err="1">
                <a:latin typeface="Arial" panose="020B0604020202020204" pitchFamily="34" charset="0"/>
                <a:cs typeface="Arial" panose="020B0604020202020204" pitchFamily="34" charset="0"/>
              </a:rPr>
              <a:t>PLoS</a:t>
            </a:r>
            <a:r>
              <a:rPr lang="en-US" sz="1800" dirty="0">
                <a:latin typeface="Arial" panose="020B0604020202020204" pitchFamily="34" charset="0"/>
                <a:cs typeface="Arial" panose="020B0604020202020204" pitchFamily="34" charset="0"/>
              </a:rPr>
              <a:t> neglected tropical diseases. 2017 Apr 27;11(4):e0005568.</a:t>
            </a:r>
          </a:p>
          <a:p>
            <a:pPr marL="342900" indent="-342900">
              <a:buAutoNum type="arabicPeriod"/>
            </a:pPr>
            <a:endParaRPr lang="en-US" sz="1800" dirty="0">
              <a:latin typeface="Arial" panose="020B0604020202020204" pitchFamily="34" charset="0"/>
              <a:cs typeface="Arial" panose="020B0604020202020204" pitchFamily="34" charset="0"/>
            </a:endParaRPr>
          </a:p>
        </p:txBody>
      </p:sp>
      <p:sp>
        <p:nvSpPr>
          <p:cNvPr id="58" name="Rectangle: Rounded Corners 57">
            <a:extLst>
              <a:ext uri="{FF2B5EF4-FFF2-40B4-BE49-F238E27FC236}">
                <a16:creationId xmlns:a16="http://schemas.microsoft.com/office/drawing/2014/main" id="{D8305DBE-8C7F-433A-8367-70DED43E4293}"/>
              </a:ext>
            </a:extLst>
          </p:cNvPr>
          <p:cNvSpPr/>
          <p:nvPr/>
        </p:nvSpPr>
        <p:spPr>
          <a:xfrm>
            <a:off x="18288000" y="11430573"/>
            <a:ext cx="8146402" cy="2751679"/>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29E99363-1067-4181-9578-016CDCB8C8CE}"/>
              </a:ext>
            </a:extLst>
          </p:cNvPr>
          <p:cNvSpPr/>
          <p:nvPr/>
        </p:nvSpPr>
        <p:spPr>
          <a:xfrm>
            <a:off x="13635737" y="7730238"/>
            <a:ext cx="17453856" cy="3150405"/>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9" name="Rectangle 78">
                <a:extLst>
                  <a:ext uri="{FF2B5EF4-FFF2-40B4-BE49-F238E27FC236}">
                    <a16:creationId xmlns:a16="http://schemas.microsoft.com/office/drawing/2014/main" id="{D10C147A-C8CA-4BC9-AF51-BA86790C607B}"/>
                  </a:ext>
                </a:extLst>
              </p:cNvPr>
              <p:cNvSpPr/>
              <p:nvPr/>
            </p:nvSpPr>
            <p:spPr>
              <a:xfrm>
                <a:off x="25562588" y="15067171"/>
                <a:ext cx="574388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𝐓𝐞𝐦𝐩𝐞𝐫𝐚𝐭𝐮𝐫𝐞</m:t>
                      </m:r>
                      <m:r>
                        <a:rPr lang="en-US" sz="3600" b="1"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n-US" sz="3600" b="1"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𝐝𝐞𝐩𝐞𝐧𝐝𝐞𝐧𝐭</m:t>
                      </m:r>
                      <m:r>
                        <a:rPr lang="en-US" sz="3600" b="1"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3600" b="1" dirty="0"/>
              </a:p>
            </p:txBody>
          </p:sp>
        </mc:Choice>
        <mc:Fallback>
          <p:sp>
            <p:nvSpPr>
              <p:cNvPr id="79" name="Rectangle 78">
                <a:extLst>
                  <a:ext uri="{FF2B5EF4-FFF2-40B4-BE49-F238E27FC236}">
                    <a16:creationId xmlns:a16="http://schemas.microsoft.com/office/drawing/2014/main" id="{D10C147A-C8CA-4BC9-AF51-BA86790C607B}"/>
                  </a:ext>
                </a:extLst>
              </p:cNvPr>
              <p:cNvSpPr>
                <a:spLocks noRot="1" noChangeAspect="1" noMove="1" noResize="1" noEditPoints="1" noAdjustHandles="1" noChangeArrowheads="1" noChangeShapeType="1" noTextEdit="1"/>
              </p:cNvSpPr>
              <p:nvPr/>
            </p:nvSpPr>
            <p:spPr>
              <a:xfrm>
                <a:off x="25562588" y="15067171"/>
                <a:ext cx="5743880"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a:extLst>
                  <a:ext uri="{FF2B5EF4-FFF2-40B4-BE49-F238E27FC236}">
                    <a16:creationId xmlns:a16="http://schemas.microsoft.com/office/drawing/2014/main" id="{17EDF93E-E075-42A3-AD80-0B9B54FC7EA2}"/>
                  </a:ext>
                </a:extLst>
              </p:cNvPr>
              <p:cNvSpPr/>
              <p:nvPr/>
            </p:nvSpPr>
            <p:spPr>
              <a:xfrm>
                <a:off x="24510047" y="15877015"/>
                <a:ext cx="7848961"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0"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𝐏𝐫𝐞𝐜𝐢𝐩𝐢𝐭𝐚𝐭𝐢𝐨𝐧</m:t>
                      </m:r>
                      <m:r>
                        <a:rPr lang="en-US" sz="3600" b="1" i="0"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 </m:t>
                      </m:r>
                      <m:r>
                        <a:rPr lang="en-US" sz="3600" b="1" i="0"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𝐝𝐞𝐩𝐞𝐧𝐝𝐞𝐧𝐭</m:t>
                      </m:r>
                      <m:r>
                        <a:rPr lang="en-US" sz="3600" b="1" i="0"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3600" b="1" dirty="0">
                  <a:solidFill>
                    <a:schemeClr val="accent1"/>
                  </a:solidFill>
                </a:endParaRPr>
              </a:p>
            </p:txBody>
          </p:sp>
        </mc:Choice>
        <mc:Fallback>
          <p:sp>
            <p:nvSpPr>
              <p:cNvPr id="81" name="Rectangle 80">
                <a:extLst>
                  <a:ext uri="{FF2B5EF4-FFF2-40B4-BE49-F238E27FC236}">
                    <a16:creationId xmlns:a16="http://schemas.microsoft.com/office/drawing/2014/main" id="{17EDF93E-E075-42A3-AD80-0B9B54FC7EA2}"/>
                  </a:ext>
                </a:extLst>
              </p:cNvPr>
              <p:cNvSpPr>
                <a:spLocks noRot="1" noChangeAspect="1" noMove="1" noResize="1" noEditPoints="1" noAdjustHandles="1" noChangeArrowheads="1" noChangeShapeType="1" noTextEdit="1"/>
              </p:cNvSpPr>
              <p:nvPr/>
            </p:nvSpPr>
            <p:spPr>
              <a:xfrm>
                <a:off x="24510047" y="15877015"/>
                <a:ext cx="7848961" cy="646331"/>
              </a:xfrm>
              <a:prstGeom prst="rect">
                <a:avLst/>
              </a:prstGeom>
              <a:blipFill>
                <a:blip r:embed="rId7"/>
                <a:stretch>
                  <a:fillRect/>
                </a:stretch>
              </a:blipFill>
            </p:spPr>
            <p:txBody>
              <a:bodyPr/>
              <a:lstStyle/>
              <a:p>
                <a:r>
                  <a:rPr lang="en-US">
                    <a:noFill/>
                  </a:rPr>
                  <a:t> </a:t>
                </a:r>
              </a:p>
            </p:txBody>
          </p:sp>
        </mc:Fallback>
      </mc:AlternateContent>
      <p:cxnSp>
        <p:nvCxnSpPr>
          <p:cNvPr id="82" name="Connector: Elbow 81">
            <a:extLst>
              <a:ext uri="{FF2B5EF4-FFF2-40B4-BE49-F238E27FC236}">
                <a16:creationId xmlns:a16="http://schemas.microsoft.com/office/drawing/2014/main" id="{2E1538BD-B908-4F88-A44C-CA850B6EBBFF}"/>
              </a:ext>
            </a:extLst>
          </p:cNvPr>
          <p:cNvCxnSpPr>
            <a:cxnSpLocks/>
            <a:stCxn id="58" idx="1"/>
          </p:cNvCxnSpPr>
          <p:nvPr/>
        </p:nvCxnSpPr>
        <p:spPr>
          <a:xfrm rot="10800000">
            <a:off x="16535400" y="10081717"/>
            <a:ext cx="1752600" cy="2724696"/>
          </a:xfrm>
          <a:prstGeom prst="bentConnector2">
            <a:avLst/>
          </a:prstGeom>
          <a:ln w="762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cxnSp>
      <p:cxnSp>
        <p:nvCxnSpPr>
          <p:cNvPr id="84" name="Connector: Elbow 83">
            <a:extLst>
              <a:ext uri="{FF2B5EF4-FFF2-40B4-BE49-F238E27FC236}">
                <a16:creationId xmlns:a16="http://schemas.microsoft.com/office/drawing/2014/main" id="{87BE7071-A596-4546-BD4F-67B669D49352}"/>
              </a:ext>
            </a:extLst>
          </p:cNvPr>
          <p:cNvCxnSpPr>
            <a:cxnSpLocks/>
            <a:stCxn id="63" idx="3"/>
          </p:cNvCxnSpPr>
          <p:nvPr/>
        </p:nvCxnSpPr>
        <p:spPr>
          <a:xfrm flipH="1">
            <a:off x="26365200" y="9305441"/>
            <a:ext cx="4724393" cy="3500974"/>
          </a:xfrm>
          <a:prstGeom prst="bentConnector3">
            <a:avLst>
              <a:gd name="adj1" fmla="val -4839"/>
            </a:avLst>
          </a:prstGeom>
          <a:ln w="762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cxnSp>
      <p:cxnSp>
        <p:nvCxnSpPr>
          <p:cNvPr id="85" name="Connector: Elbow 84">
            <a:extLst>
              <a:ext uri="{FF2B5EF4-FFF2-40B4-BE49-F238E27FC236}">
                <a16:creationId xmlns:a16="http://schemas.microsoft.com/office/drawing/2014/main" id="{CA8D2552-4D4C-4063-8033-88FC64215C6A}"/>
              </a:ext>
            </a:extLst>
          </p:cNvPr>
          <p:cNvCxnSpPr>
            <a:cxnSpLocks/>
          </p:cNvCxnSpPr>
          <p:nvPr/>
        </p:nvCxnSpPr>
        <p:spPr>
          <a:xfrm rot="16200000" flipH="1">
            <a:off x="23719869" y="14362477"/>
            <a:ext cx="1229069" cy="4"/>
          </a:xfrm>
          <a:prstGeom prst="bentConnector3">
            <a:avLst>
              <a:gd name="adj1" fmla="val 50000"/>
            </a:avLst>
          </a:prstGeom>
          <a:ln w="762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cxnSp>
      <p:cxnSp>
        <p:nvCxnSpPr>
          <p:cNvPr id="86" name="Connector: Elbow 85">
            <a:extLst>
              <a:ext uri="{FF2B5EF4-FFF2-40B4-BE49-F238E27FC236}">
                <a16:creationId xmlns:a16="http://schemas.microsoft.com/office/drawing/2014/main" id="{00DA7542-1306-4A40-88BF-E62E4AFCD86A}"/>
              </a:ext>
            </a:extLst>
          </p:cNvPr>
          <p:cNvCxnSpPr>
            <a:cxnSpLocks/>
          </p:cNvCxnSpPr>
          <p:nvPr/>
        </p:nvCxnSpPr>
        <p:spPr>
          <a:xfrm rot="16200000" flipV="1">
            <a:off x="29051231" y="7908847"/>
            <a:ext cx="1816140" cy="3"/>
          </a:xfrm>
          <a:prstGeom prst="bentConnector3">
            <a:avLst>
              <a:gd name="adj1" fmla="val 50000"/>
            </a:avLst>
          </a:prstGeom>
          <a:ln w="762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cxnSp>
      <p:pic>
        <p:nvPicPr>
          <p:cNvPr id="105" name="Picture 104">
            <a:extLst>
              <a:ext uri="{FF2B5EF4-FFF2-40B4-BE49-F238E27FC236}">
                <a16:creationId xmlns:a16="http://schemas.microsoft.com/office/drawing/2014/main" id="{E9932DA7-27B4-4591-BABE-1C7B310D1FD9}"/>
              </a:ext>
            </a:extLst>
          </p:cNvPr>
          <p:cNvPicPr>
            <a:picLocks noChangeAspect="1"/>
          </p:cNvPicPr>
          <p:nvPr/>
        </p:nvPicPr>
        <p:blipFill rotWithShape="1">
          <a:blip r:embed="rId3">
            <a:clrChange>
              <a:clrFrom>
                <a:srgbClr val="FFFFFF"/>
              </a:clrFrom>
              <a:clrTo>
                <a:srgbClr val="FFFFFF">
                  <a:alpha val="0"/>
                </a:srgbClr>
              </a:clrTo>
            </a:clrChange>
          </a:blip>
          <a:srcRect l="8375" t="79402" r="62054" b="10261"/>
          <a:stretch/>
        </p:blipFill>
        <p:spPr>
          <a:xfrm>
            <a:off x="15841382" y="30652199"/>
            <a:ext cx="4275547" cy="720568"/>
          </a:xfrm>
          <a:prstGeom prst="rect">
            <a:avLst/>
          </a:prstGeom>
        </p:spPr>
      </p:pic>
      <p:pic>
        <p:nvPicPr>
          <p:cNvPr id="106" name="Picture 105">
            <a:extLst>
              <a:ext uri="{FF2B5EF4-FFF2-40B4-BE49-F238E27FC236}">
                <a16:creationId xmlns:a16="http://schemas.microsoft.com/office/drawing/2014/main" id="{8A24CAA3-F5A6-4FA2-9FAA-AFF3B15D36C1}"/>
              </a:ext>
            </a:extLst>
          </p:cNvPr>
          <p:cNvPicPr>
            <a:picLocks noChangeAspect="1"/>
          </p:cNvPicPr>
          <p:nvPr/>
        </p:nvPicPr>
        <p:blipFill rotWithShape="1">
          <a:blip r:embed="rId3">
            <a:clrChange>
              <a:clrFrom>
                <a:srgbClr val="FFFFFF"/>
              </a:clrFrom>
              <a:clrTo>
                <a:srgbClr val="FFFFFF">
                  <a:alpha val="0"/>
                </a:srgbClr>
              </a:clrTo>
            </a:clrChange>
          </a:blip>
          <a:srcRect l="75134" r="19822" b="77872"/>
          <a:stretch/>
        </p:blipFill>
        <p:spPr>
          <a:xfrm>
            <a:off x="16225796" y="22300449"/>
            <a:ext cx="729372" cy="1542427"/>
          </a:xfrm>
          <a:prstGeom prst="rect">
            <a:avLst/>
          </a:prstGeom>
        </p:spPr>
      </p:pic>
      <p:pic>
        <p:nvPicPr>
          <p:cNvPr id="108" name="Picture 107">
            <a:extLst>
              <a:ext uri="{FF2B5EF4-FFF2-40B4-BE49-F238E27FC236}">
                <a16:creationId xmlns:a16="http://schemas.microsoft.com/office/drawing/2014/main" id="{7A773EB7-A65E-4755-BC07-4776D59583A8}"/>
              </a:ext>
            </a:extLst>
          </p:cNvPr>
          <p:cNvPicPr>
            <a:picLocks noChangeAspect="1"/>
          </p:cNvPicPr>
          <p:nvPr/>
        </p:nvPicPr>
        <p:blipFill rotWithShape="1">
          <a:blip r:embed="rId8">
            <a:clrChange>
              <a:clrFrom>
                <a:srgbClr val="FFFFFF"/>
              </a:clrFrom>
              <a:clrTo>
                <a:srgbClr val="FFFFFF">
                  <a:alpha val="0"/>
                </a:srgbClr>
              </a:clrTo>
            </a:clrChange>
            <a:alphaModFix/>
            <a:extLst>
              <a:ext uri="{BEBA8EAE-BF5A-486C-A8C5-ECC9F3942E4B}">
                <a14:imgProps xmlns:a14="http://schemas.microsoft.com/office/drawing/2010/main">
                  <a14:imgLayer r:embed="rId9">
                    <a14:imgEffect>
                      <a14:sharpenSoften amount="50000"/>
                    </a14:imgEffect>
                  </a14:imgLayer>
                </a14:imgProps>
              </a:ext>
            </a:extLst>
          </a:blip>
          <a:srcRect l="76842" t="68403" r="9272"/>
          <a:stretch/>
        </p:blipFill>
        <p:spPr>
          <a:xfrm>
            <a:off x="27926301" y="29334146"/>
            <a:ext cx="2020299" cy="2136454"/>
          </a:xfrm>
          <a:prstGeom prst="rect">
            <a:avLst/>
          </a:prstGeom>
        </p:spPr>
      </p:pic>
      <p:sp>
        <p:nvSpPr>
          <p:cNvPr id="100" name="Rectangle 99">
            <a:extLst>
              <a:ext uri="{FF2B5EF4-FFF2-40B4-BE49-F238E27FC236}">
                <a16:creationId xmlns:a16="http://schemas.microsoft.com/office/drawing/2014/main" id="{B717A0D0-C4CD-4099-B039-7B49EC06D2A8}"/>
              </a:ext>
            </a:extLst>
          </p:cNvPr>
          <p:cNvSpPr/>
          <p:nvPr/>
        </p:nvSpPr>
        <p:spPr>
          <a:xfrm>
            <a:off x="16916399" y="22753579"/>
            <a:ext cx="4770847" cy="914400"/>
          </a:xfrm>
          <a:prstGeom prst="rect">
            <a:avLst/>
          </a:prstGeom>
          <a:solidFill>
            <a:srgbClr val="C6D9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5898D0FB-E09F-432B-BDA3-36BF8680BD2F}"/>
              </a:ext>
            </a:extLst>
          </p:cNvPr>
          <p:cNvSpPr txBox="1"/>
          <p:nvPr/>
        </p:nvSpPr>
        <p:spPr>
          <a:xfrm>
            <a:off x="28233010" y="28666080"/>
            <a:ext cx="1691317"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Probability of </a:t>
            </a:r>
          </a:p>
          <a:p>
            <a:r>
              <a:rPr lang="en-US" sz="1600" b="1" dirty="0">
                <a:latin typeface="Arial" panose="020B0604020202020204" pitchFamily="34" charset="0"/>
                <a:cs typeface="Arial" panose="020B0604020202020204" pitchFamily="34" charset="0"/>
              </a:rPr>
              <a:t>Detection</a:t>
            </a:r>
          </a:p>
        </p:txBody>
      </p:sp>
      <p:sp>
        <p:nvSpPr>
          <p:cNvPr id="109" name="Rectangle 108">
            <a:extLst>
              <a:ext uri="{FF2B5EF4-FFF2-40B4-BE49-F238E27FC236}">
                <a16:creationId xmlns:a16="http://schemas.microsoft.com/office/drawing/2014/main" id="{6F35CA0E-36E4-47DE-B5B0-EC2EBF9FCBAD}"/>
              </a:ext>
            </a:extLst>
          </p:cNvPr>
          <p:cNvSpPr/>
          <p:nvPr/>
        </p:nvSpPr>
        <p:spPr>
          <a:xfrm>
            <a:off x="17068800" y="25714200"/>
            <a:ext cx="5455340" cy="923330"/>
          </a:xfrm>
          <a:prstGeom prst="rect">
            <a:avLst/>
          </a:prstGeom>
        </p:spPr>
        <p:txBody>
          <a:bodyPr wrap="none">
            <a:spAutoFit/>
          </a:bodyPr>
          <a:lstStyle/>
          <a:p>
            <a:r>
              <a:rPr lang="en-US" sz="5400" i="1" dirty="0">
                <a:latin typeface="Arial" panose="020B0604020202020204" pitchFamily="34" charset="0"/>
                <a:cs typeface="Arial" panose="020B0604020202020204" pitchFamily="34" charset="0"/>
              </a:rPr>
              <a:t>Aedes albopictus</a:t>
            </a:r>
            <a:endParaRPr lang="en-US" sz="5400" dirty="0">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92305A22-DA2C-46F1-AA41-0CF95A9D73F0}"/>
              </a:ext>
            </a:extLst>
          </p:cNvPr>
          <p:cNvSpPr/>
          <p:nvPr/>
        </p:nvSpPr>
        <p:spPr>
          <a:xfrm>
            <a:off x="17068800" y="18339682"/>
            <a:ext cx="4570482" cy="923330"/>
          </a:xfrm>
          <a:prstGeom prst="rect">
            <a:avLst/>
          </a:prstGeom>
        </p:spPr>
        <p:txBody>
          <a:bodyPr wrap="none">
            <a:spAutoFit/>
          </a:bodyPr>
          <a:lstStyle/>
          <a:p>
            <a:r>
              <a:rPr lang="en-US" sz="5400" i="1" dirty="0">
                <a:latin typeface="Arial" panose="020B0604020202020204" pitchFamily="34" charset="0"/>
                <a:cs typeface="Arial" panose="020B0604020202020204" pitchFamily="34" charset="0"/>
              </a:rPr>
              <a:t>Aedes aegypti</a:t>
            </a:r>
            <a:endParaRPr lang="en-US" sz="5400" dirty="0">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7C92247-DBC6-40A5-BFA8-1B94066156AE}"/>
              </a:ext>
            </a:extLst>
          </p:cNvPr>
          <p:cNvSpPr/>
          <p:nvPr/>
        </p:nvSpPr>
        <p:spPr>
          <a:xfrm>
            <a:off x="26495748" y="17616218"/>
            <a:ext cx="783852" cy="1219387"/>
          </a:xfrm>
          <a:prstGeom prst="rect">
            <a:avLst/>
          </a:prstGeom>
          <a:solidFill>
            <a:srgbClr val="C6D9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23" name="Rectangle 122">
                <a:extLst>
                  <a:ext uri="{FF2B5EF4-FFF2-40B4-BE49-F238E27FC236}">
                    <a16:creationId xmlns:a16="http://schemas.microsoft.com/office/drawing/2014/main" id="{3709F298-4A32-42DB-A04F-406E36AD82CC}"/>
                  </a:ext>
                </a:extLst>
              </p:cNvPr>
              <p:cNvSpPr/>
              <p:nvPr/>
            </p:nvSpPr>
            <p:spPr>
              <a:xfrm>
                <a:off x="11951837" y="8090358"/>
                <a:ext cx="20726398" cy="6004849"/>
              </a:xfrm>
              <a:prstGeom prst="rect">
                <a:avLst/>
              </a:prstGeom>
            </p:spPr>
            <p:txBody>
              <a:bodyPr wrap="squar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r>
                        <a:rPr lang="en-US" sz="4800" b="1" smtClean="0">
                          <a:latin typeface="Cambria Math" panose="02040503050406030204" pitchFamily="18" charset="0"/>
                          <a:ea typeface="Calibri" panose="020F0502020204030204" pitchFamily="34" charset="0"/>
                          <a:cs typeface="Times New Roman" panose="02020603050405020304" pitchFamily="18" charset="0"/>
                        </a:rPr>
                        <m:t>𝐜𝐡𝐚𝐧𝐠𝐞</m:t>
                      </m:r>
                      <m:r>
                        <a:rPr lang="en-US" sz="4800" b="1" smtClean="0">
                          <a:latin typeface="Cambria Math" panose="02040503050406030204" pitchFamily="18" charset="0"/>
                          <a:ea typeface="Calibri" panose="020F0502020204030204" pitchFamily="34" charset="0"/>
                          <a:cs typeface="Times New Roman" panose="02020603050405020304" pitchFamily="18" charset="0"/>
                        </a:rPr>
                        <m:t> </m:t>
                      </m:r>
                      <m:r>
                        <a:rPr lang="en-US" sz="4800" b="1" smtClean="0">
                          <a:latin typeface="Cambria Math" panose="02040503050406030204" pitchFamily="18" charset="0"/>
                          <a:ea typeface="Calibri" panose="020F0502020204030204" pitchFamily="34" charset="0"/>
                          <a:cs typeface="Times New Roman" panose="02020603050405020304" pitchFamily="18" charset="0"/>
                        </a:rPr>
                        <m:t>𝐢𝐧</m:t>
                      </m:r>
                      <m:r>
                        <a:rPr lang="en-US" sz="4800" b="1" smtClean="0">
                          <a:latin typeface="Cambria Math" panose="02040503050406030204" pitchFamily="18" charset="0"/>
                          <a:ea typeface="Calibri" panose="020F0502020204030204" pitchFamily="34" charset="0"/>
                          <a:cs typeface="Times New Roman" panose="02020603050405020304" pitchFamily="18" charset="0"/>
                        </a:rPr>
                        <m:t> # </m:t>
                      </m:r>
                      <m:r>
                        <a:rPr lang="en-US" sz="4800" b="1" smtClean="0">
                          <a:latin typeface="Cambria Math" panose="02040503050406030204" pitchFamily="18" charset="0"/>
                          <a:ea typeface="Calibri" panose="020F0502020204030204" pitchFamily="34" charset="0"/>
                          <a:cs typeface="Times New Roman" panose="02020603050405020304" pitchFamily="18" charset="0"/>
                        </a:rPr>
                        <m:t>𝐨𝐟</m:t>
                      </m:r>
                      <m:r>
                        <a:rPr lang="en-US" sz="4800" b="1" smtClean="0">
                          <a:latin typeface="Cambria Math" panose="02040503050406030204" pitchFamily="18" charset="0"/>
                          <a:ea typeface="Calibri" panose="020F0502020204030204" pitchFamily="34" charset="0"/>
                          <a:cs typeface="Times New Roman" panose="02020603050405020304" pitchFamily="18" charset="0"/>
                        </a:rPr>
                        <m:t> </m:t>
                      </m:r>
                      <m:r>
                        <a:rPr lang="en-US" sz="4800" b="1" i="0" smtClean="0">
                          <a:latin typeface="Cambria Math" panose="02040503050406030204" pitchFamily="18" charset="0"/>
                          <a:ea typeface="Calibri" panose="020F0502020204030204" pitchFamily="34" charset="0"/>
                          <a:cs typeface="Times New Roman" panose="02020603050405020304" pitchFamily="18" charset="0"/>
                        </a:rPr>
                        <m:t>𝐧𝐨𝐧𝐚𝐝𝐮𝐥𝐭𝐬</m:t>
                      </m:r>
                      <m:r>
                        <a:rPr lang="en-US" sz="4800" b="1"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4800" b="1" i="1" dirty="0">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sz="4800" b="1"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𝐞𝐠𝐠</m:t>
                      </m:r>
                      <m:r>
                        <a:rPr lang="en-US" sz="4800" b="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n-US" sz="4800" b="1"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𝐩𝐫𝐨𝐝𝐮𝐜𝐭𝐢𝐨𝐧</m:t>
                      </m:r>
                      <m:r>
                        <a:rPr lang="en-US" sz="4800" b="1" i="1">
                          <a:latin typeface="Cambria Math" panose="02040503050406030204" pitchFamily="18" charset="0"/>
                          <a:ea typeface="Calibri" panose="020F0502020204030204" pitchFamily="34" charset="0"/>
                          <a:cs typeface="Times New Roman" panose="02020603050405020304" pitchFamily="18" charset="0"/>
                        </a:rPr>
                        <m:t>∗</m:t>
                      </m:r>
                      <m:r>
                        <a:rPr lang="en-US" sz="4800" b="1" i="1"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𝐫𝐞𝐦𝐚𝐢𝐧𝐠</m:t>
                      </m:r>
                      <m:r>
                        <a:rPr lang="en-US" sz="4800" b="1"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 </m:t>
                      </m:r>
                      <m:r>
                        <a:rPr lang="en-US" sz="4800" b="1" i="1" smtClean="0">
                          <a:solidFill>
                            <a:schemeClr val="accent1"/>
                          </a:solidFill>
                          <a:latin typeface="Cambria Math" panose="02040503050406030204" pitchFamily="18" charset="0"/>
                          <a:ea typeface="Calibri" panose="020F0502020204030204" pitchFamily="34" charset="0"/>
                          <a:cs typeface="Times New Roman" panose="02020603050405020304" pitchFamily="18" charset="0"/>
                        </a:rPr>
                        <m:t>𝐜𝐚𝐩𝐚𝐜𝐢𝐭𝐲</m:t>
                      </m:r>
                      <m:r>
                        <a:rPr lang="en-US" sz="4800" b="1" i="1">
                          <a:latin typeface="Cambria Math" panose="02040503050406030204" pitchFamily="18" charset="0"/>
                          <a:ea typeface="Calibri" panose="020F0502020204030204" pitchFamily="34" charset="0"/>
                          <a:cs typeface="Times New Roman" panose="02020603050405020304" pitchFamily="18" charset="0"/>
                        </a:rPr>
                        <m:t>−</m:t>
                      </m:r>
                      <m:r>
                        <a:rPr lang="en-US" sz="4800" b="1"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n-US" sz="4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𝐦𝐚𝐭𝐮𝐫𝐚𝐭𝐢𝐨𝐧𝐬</m:t>
                      </m:r>
                      <m:r>
                        <a:rPr lang="en-US" sz="4800" b="1"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n-US" sz="4800" b="1" i="1">
                          <a:latin typeface="Cambria Math" panose="02040503050406030204" pitchFamily="18" charset="0"/>
                          <a:ea typeface="Calibri" panose="020F0502020204030204" pitchFamily="34" charset="0"/>
                          <a:cs typeface="Times New Roman" panose="02020603050405020304" pitchFamily="18" charset="0"/>
                        </a:rPr>
                        <m:t>&amp;</m:t>
                      </m:r>
                      <m:r>
                        <a:rPr lang="en-US" sz="4800" b="1" i="1" smtClean="0">
                          <a:latin typeface="Cambria Math" panose="02040503050406030204" pitchFamily="18" charset="0"/>
                          <a:ea typeface="Calibri" panose="020F0502020204030204" pitchFamily="34" charset="0"/>
                          <a:cs typeface="Times New Roman" panose="02020603050405020304" pitchFamily="18" charset="0"/>
                        </a:rPr>
                        <m:t> </m:t>
                      </m:r>
                      <m:r>
                        <a:rPr lang="en-US" sz="4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𝐝𝐞𝐚𝐭𝐡𝐬</m:t>
                      </m:r>
                    </m:oMath>
                  </m:oMathPara>
                </a14:m>
                <a:endParaRPr lang="en-US" sz="4000" b="1"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1000"/>
                  </a:spcAft>
                </a:pP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sz="4800" b="1" dirty="0">
                  <a:latin typeface="Cambria Math" panose="02040503050406030204" pitchFamily="18"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sz="4800" b="1">
                          <a:latin typeface="Cambria Math" panose="02040503050406030204" pitchFamily="18" charset="0"/>
                          <a:ea typeface="Calibri" panose="020F0502020204030204" pitchFamily="34" charset="0"/>
                          <a:cs typeface="Times New Roman" panose="02020603050405020304" pitchFamily="18" charset="0"/>
                        </a:rPr>
                        <m:t>𝐜𝐡𝐚𝐧𝐠𝐞</m:t>
                      </m:r>
                      <m:r>
                        <a:rPr lang="en-US" sz="4800" b="1">
                          <a:latin typeface="Cambria Math" panose="02040503050406030204" pitchFamily="18" charset="0"/>
                          <a:ea typeface="Calibri" panose="020F0502020204030204" pitchFamily="34" charset="0"/>
                          <a:cs typeface="Times New Roman" panose="02020603050405020304" pitchFamily="18" charset="0"/>
                        </a:rPr>
                        <m:t> </m:t>
                      </m:r>
                      <m:r>
                        <a:rPr lang="en-US" sz="4800" b="1">
                          <a:latin typeface="Cambria Math" panose="02040503050406030204" pitchFamily="18" charset="0"/>
                          <a:ea typeface="Calibri" panose="020F0502020204030204" pitchFamily="34" charset="0"/>
                          <a:cs typeface="Times New Roman" panose="02020603050405020304" pitchFamily="18" charset="0"/>
                        </a:rPr>
                        <m:t>𝐢𝐧</m:t>
                      </m:r>
                      <m:r>
                        <a:rPr lang="en-US" sz="4800" b="1">
                          <a:latin typeface="Cambria Math" panose="02040503050406030204" pitchFamily="18" charset="0"/>
                          <a:ea typeface="Calibri" panose="020F0502020204030204" pitchFamily="34" charset="0"/>
                          <a:cs typeface="Times New Roman" panose="02020603050405020304" pitchFamily="18" charset="0"/>
                        </a:rPr>
                        <m:t> # </m:t>
                      </m:r>
                      <m:r>
                        <a:rPr lang="en-US" sz="4800" b="1">
                          <a:latin typeface="Cambria Math" panose="02040503050406030204" pitchFamily="18" charset="0"/>
                          <a:ea typeface="Calibri" panose="020F0502020204030204" pitchFamily="34" charset="0"/>
                          <a:cs typeface="Times New Roman" panose="02020603050405020304" pitchFamily="18" charset="0"/>
                        </a:rPr>
                        <m:t>𝐨𝐟</m:t>
                      </m:r>
                      <m:r>
                        <a:rPr lang="en-US" sz="4800" b="1" i="0" smtClean="0">
                          <a:latin typeface="Cambria Math" panose="02040503050406030204" pitchFamily="18" charset="0"/>
                          <a:ea typeface="Calibri" panose="020F0502020204030204" pitchFamily="34" charset="0"/>
                          <a:cs typeface="Times New Roman" panose="02020603050405020304" pitchFamily="18" charset="0"/>
                        </a:rPr>
                        <m:t> </m:t>
                      </m:r>
                      <m:r>
                        <a:rPr lang="en-US" sz="4800" b="1" i="0" smtClean="0">
                          <a:latin typeface="Cambria Math" panose="02040503050406030204" pitchFamily="18" charset="0"/>
                          <a:ea typeface="Calibri" panose="020F0502020204030204" pitchFamily="34" charset="0"/>
                          <a:cs typeface="Times New Roman" panose="02020603050405020304" pitchFamily="18" charset="0"/>
                        </a:rPr>
                        <m:t>𝐚𝐝𝐮𝐥𝐭𝐬</m:t>
                      </m:r>
                      <m:r>
                        <a:rPr lang="en-US" sz="4800" b="1" i="1">
                          <a:latin typeface="Cambria Math" panose="02040503050406030204" pitchFamily="18" charset="0"/>
                          <a:ea typeface="Calibri" panose="020F0502020204030204" pitchFamily="34" charset="0"/>
                          <a:cs typeface="Times New Roman" panose="02020603050405020304" pitchFamily="18" charset="0"/>
                        </a:rPr>
                        <m:t>=</m:t>
                      </m:r>
                      <m:r>
                        <a:rPr lang="en-US" sz="4800" b="1">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4800" b="1" dirty="0">
                  <a:latin typeface="Cambria Math" panose="02040503050406030204" pitchFamily="18" charset="0"/>
                  <a:ea typeface="Calibri" panose="020F0502020204030204" pitchFamily="34" charset="0"/>
                  <a:cs typeface="Times New Roman" panose="02020603050405020304" pitchFamily="18" charset="0"/>
                </a:endParaRPr>
              </a:p>
              <a:p>
                <a:pPr>
                  <a:lnSpc>
                    <a:spcPct val="115000"/>
                  </a:lnSpc>
                  <a:spcAft>
                    <a:spcPts val="1000"/>
                  </a:spcAft>
                </a:pPr>
                <a14:m>
                  <m:oMathPara xmlns:m="http://schemas.openxmlformats.org/officeDocument/2006/math">
                    <m:oMathParaPr>
                      <m:jc m:val="centerGroup"/>
                    </m:oMathParaPr>
                    <m:oMath xmlns:m="http://schemas.openxmlformats.org/officeDocument/2006/math">
                      <m:r>
                        <a:rPr lang="en-US" sz="4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𝐦𝐚𝐭𝐮𝐫𝐚𝐭𝐢</m:t>
                      </m:r>
                      <m:r>
                        <a:rPr lang="en-US" sz="4800" b="1">
                          <a:solidFill>
                            <a:srgbClr val="C00000"/>
                          </a:solidFill>
                          <a:latin typeface="Cambria Math" panose="02040503050406030204" pitchFamily="18" charset="0"/>
                          <a:ea typeface="Calibri" panose="020F0502020204030204" pitchFamily="34" charset="0"/>
                          <a:cs typeface="Times New Roman" panose="02020603050405020304" pitchFamily="18" charset="0"/>
                        </a:rPr>
                        <m:t>𝐨𝐧</m:t>
                      </m:r>
                      <m:r>
                        <a:rPr lang="en-US" sz="4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𝐬</m:t>
                      </m:r>
                      <m:r>
                        <a:rPr lang="en-US" sz="4800" b="1" i="1">
                          <a:latin typeface="Cambria Math" panose="02040503050406030204" pitchFamily="18" charset="0"/>
                          <a:ea typeface="Calibri" panose="020F0502020204030204" pitchFamily="34" charset="0"/>
                          <a:cs typeface="Times New Roman" panose="02020603050405020304" pitchFamily="18" charset="0"/>
                        </a:rPr>
                        <m:t>−</m:t>
                      </m:r>
                      <m:r>
                        <a:rPr lang="en-US" sz="4800" b="1"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𝐝𝐞𝐚𝐭𝐡𝐬</m:t>
                      </m:r>
                    </m:oMath>
                  </m:oMathPara>
                </a14:m>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23" name="Rectangle 122">
                <a:extLst>
                  <a:ext uri="{FF2B5EF4-FFF2-40B4-BE49-F238E27FC236}">
                    <a16:creationId xmlns:a16="http://schemas.microsoft.com/office/drawing/2014/main" id="{3709F298-4A32-42DB-A04F-406E36AD82CC}"/>
                  </a:ext>
                </a:extLst>
              </p:cNvPr>
              <p:cNvSpPr>
                <a:spLocks noRot="1" noChangeAspect="1" noMove="1" noResize="1" noEditPoints="1" noAdjustHandles="1" noChangeArrowheads="1" noChangeShapeType="1" noTextEdit="1"/>
              </p:cNvSpPr>
              <p:nvPr/>
            </p:nvSpPr>
            <p:spPr>
              <a:xfrm>
                <a:off x="11951837" y="8090358"/>
                <a:ext cx="20726398" cy="6004849"/>
              </a:xfrm>
              <a:prstGeom prst="rect">
                <a:avLst/>
              </a:prstGeom>
              <a:blipFill>
                <a:blip r:embed="rId10"/>
                <a:stretch>
                  <a:fillRect/>
                </a:stretch>
              </a:blipFill>
            </p:spPr>
            <p:txBody>
              <a:bodyPr/>
              <a:lstStyle/>
              <a:p>
                <a:r>
                  <a:rPr lang="en-US">
                    <a:noFill/>
                  </a:rPr>
                  <a:t> </a:t>
                </a:r>
              </a:p>
            </p:txBody>
          </p:sp>
        </mc:Fallback>
      </mc:AlternateContent>
      <p:grpSp>
        <p:nvGrpSpPr>
          <p:cNvPr id="1090" name="Group 1089">
            <a:extLst>
              <a:ext uri="{FF2B5EF4-FFF2-40B4-BE49-F238E27FC236}">
                <a16:creationId xmlns:a16="http://schemas.microsoft.com/office/drawing/2014/main" id="{A3BDEBEE-C9FB-419A-B68C-C337887D076C}"/>
              </a:ext>
            </a:extLst>
          </p:cNvPr>
          <p:cNvGrpSpPr/>
          <p:nvPr/>
        </p:nvGrpSpPr>
        <p:grpSpPr>
          <a:xfrm>
            <a:off x="33073764" y="11811164"/>
            <a:ext cx="8140415" cy="8625048"/>
            <a:chOff x="1728027" y="13670141"/>
            <a:chExt cx="8140415" cy="8625048"/>
          </a:xfrm>
        </p:grpSpPr>
        <p:grpSp>
          <p:nvGrpSpPr>
            <p:cNvPr id="116" name="Group 115">
              <a:extLst>
                <a:ext uri="{FF2B5EF4-FFF2-40B4-BE49-F238E27FC236}">
                  <a16:creationId xmlns:a16="http://schemas.microsoft.com/office/drawing/2014/main" id="{95793B96-A44F-4ABF-9C34-6662AF63C496}"/>
                </a:ext>
              </a:extLst>
            </p:cNvPr>
            <p:cNvGrpSpPr/>
            <p:nvPr/>
          </p:nvGrpSpPr>
          <p:grpSpPr>
            <a:xfrm>
              <a:off x="1782153" y="16824512"/>
              <a:ext cx="6846655" cy="2280476"/>
              <a:chOff x="2015368" y="534130"/>
              <a:chExt cx="6846655" cy="2280476"/>
            </a:xfrm>
          </p:grpSpPr>
          <p:sp>
            <p:nvSpPr>
              <p:cNvPr id="119" name="TextBox 118">
                <a:extLst>
                  <a:ext uri="{FF2B5EF4-FFF2-40B4-BE49-F238E27FC236}">
                    <a16:creationId xmlns:a16="http://schemas.microsoft.com/office/drawing/2014/main" id="{0203BFA1-BE72-4671-9449-72C428C62BE3}"/>
                  </a:ext>
                </a:extLst>
              </p:cNvPr>
              <p:cNvSpPr txBox="1"/>
              <p:nvPr/>
            </p:nvSpPr>
            <p:spPr>
              <a:xfrm>
                <a:off x="2629444" y="534130"/>
                <a:ext cx="3389839" cy="523220"/>
              </a:xfrm>
              <a:prstGeom prst="rect">
                <a:avLst/>
              </a:prstGeom>
              <a:noFill/>
            </p:spPr>
            <p:txBody>
              <a:bodyPr wrap="none" rtlCol="0">
                <a:spAutoFit/>
              </a:bodyPr>
              <a:lstStyle/>
              <a:p>
                <a:r>
                  <a:rPr lang="en-US" sz="2800" b="1" dirty="0"/>
                  <a:t>Survival to adulthood</a:t>
                </a:r>
              </a:p>
            </p:txBody>
          </p:sp>
          <p:sp>
            <p:nvSpPr>
              <p:cNvPr id="120" name="TextBox 119">
                <a:extLst>
                  <a:ext uri="{FF2B5EF4-FFF2-40B4-BE49-F238E27FC236}">
                    <a16:creationId xmlns:a16="http://schemas.microsoft.com/office/drawing/2014/main" id="{7473469D-8B1D-476C-A5CB-C09AACE61D3B}"/>
                  </a:ext>
                </a:extLst>
              </p:cNvPr>
              <p:cNvSpPr txBox="1"/>
              <p:nvPr/>
            </p:nvSpPr>
            <p:spPr>
              <a:xfrm>
                <a:off x="7225485" y="620768"/>
                <a:ext cx="1636538" cy="523220"/>
              </a:xfrm>
              <a:prstGeom prst="rect">
                <a:avLst/>
              </a:prstGeom>
              <a:noFill/>
            </p:spPr>
            <p:txBody>
              <a:bodyPr wrap="none" rtlCol="0">
                <a:spAutoFit/>
              </a:bodyPr>
              <a:lstStyle/>
              <a:p>
                <a:r>
                  <a:rPr lang="en-US" sz="2800" b="1" dirty="0"/>
                  <a:t>Fecundity</a:t>
                </a:r>
                <a:endParaRPr lang="en-US" b="1" dirty="0"/>
              </a:p>
            </p:txBody>
          </p:sp>
          <p:sp>
            <p:nvSpPr>
              <p:cNvPr id="121" name="TextBox 120">
                <a:extLst>
                  <a:ext uri="{FF2B5EF4-FFF2-40B4-BE49-F238E27FC236}">
                    <a16:creationId xmlns:a16="http://schemas.microsoft.com/office/drawing/2014/main" id="{B8F959AE-9862-41FA-96D2-5B9B6352A844}"/>
                  </a:ext>
                </a:extLst>
              </p:cNvPr>
              <p:cNvSpPr txBox="1"/>
              <p:nvPr/>
            </p:nvSpPr>
            <p:spPr>
              <a:xfrm rot="16200000">
                <a:off x="1523567" y="1922695"/>
                <a:ext cx="138371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Probability</a:t>
                </a:r>
              </a:p>
            </p:txBody>
          </p:sp>
          <p:sp>
            <p:nvSpPr>
              <p:cNvPr id="122" name="TextBox 121">
                <a:extLst>
                  <a:ext uri="{FF2B5EF4-FFF2-40B4-BE49-F238E27FC236}">
                    <a16:creationId xmlns:a16="http://schemas.microsoft.com/office/drawing/2014/main" id="{717D9CB8-0009-4B5E-83B8-4E9DA39F0850}"/>
                  </a:ext>
                </a:extLst>
              </p:cNvPr>
              <p:cNvSpPr txBox="1"/>
              <p:nvPr/>
            </p:nvSpPr>
            <p:spPr>
              <a:xfrm rot="16200000">
                <a:off x="6387116" y="1922694"/>
                <a:ext cx="76976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Eggs</a:t>
                </a:r>
              </a:p>
            </p:txBody>
          </p:sp>
        </p:grpSp>
        <p:grpSp>
          <p:nvGrpSpPr>
            <p:cNvPr id="125" name="Group 124">
              <a:extLst>
                <a:ext uri="{FF2B5EF4-FFF2-40B4-BE49-F238E27FC236}">
                  <a16:creationId xmlns:a16="http://schemas.microsoft.com/office/drawing/2014/main" id="{E35E68A0-AB2C-45BD-9372-8AAB43903F8A}"/>
                </a:ext>
              </a:extLst>
            </p:cNvPr>
            <p:cNvGrpSpPr/>
            <p:nvPr/>
          </p:nvGrpSpPr>
          <p:grpSpPr>
            <a:xfrm>
              <a:off x="1728027" y="13670141"/>
              <a:ext cx="8140415" cy="8625048"/>
              <a:chOff x="-11679" y="3751689"/>
              <a:chExt cx="8140415" cy="8625048"/>
            </a:xfrm>
          </p:grpSpPr>
          <p:sp>
            <p:nvSpPr>
              <p:cNvPr id="129" name="TextBox 128">
                <a:extLst>
                  <a:ext uri="{FF2B5EF4-FFF2-40B4-BE49-F238E27FC236}">
                    <a16:creationId xmlns:a16="http://schemas.microsoft.com/office/drawing/2014/main" id="{3D91EF89-512E-4892-9DF1-BAB64662EEE8}"/>
                  </a:ext>
                </a:extLst>
              </p:cNvPr>
              <p:cNvSpPr txBox="1"/>
              <p:nvPr/>
            </p:nvSpPr>
            <p:spPr>
              <a:xfrm>
                <a:off x="656523" y="3751689"/>
                <a:ext cx="2316788" cy="523220"/>
              </a:xfrm>
              <a:prstGeom prst="rect">
                <a:avLst/>
              </a:prstGeom>
              <a:noFill/>
            </p:spPr>
            <p:txBody>
              <a:bodyPr wrap="none" rtlCol="0">
                <a:spAutoFit/>
              </a:bodyPr>
              <a:lstStyle/>
              <a:p>
                <a:r>
                  <a:rPr lang="en-US" sz="2800" b="1" dirty="0"/>
                  <a:t>Adult Lifespan</a:t>
                </a:r>
              </a:p>
            </p:txBody>
          </p:sp>
          <p:sp>
            <p:nvSpPr>
              <p:cNvPr id="130" name="TextBox 129">
                <a:extLst>
                  <a:ext uri="{FF2B5EF4-FFF2-40B4-BE49-F238E27FC236}">
                    <a16:creationId xmlns:a16="http://schemas.microsoft.com/office/drawing/2014/main" id="{45FF09C9-942F-4546-9833-428E0540FCA1}"/>
                  </a:ext>
                </a:extLst>
              </p:cNvPr>
              <p:cNvSpPr txBox="1"/>
              <p:nvPr/>
            </p:nvSpPr>
            <p:spPr>
              <a:xfrm>
                <a:off x="2973311" y="10182660"/>
                <a:ext cx="1810432" cy="523220"/>
              </a:xfrm>
              <a:prstGeom prst="rect">
                <a:avLst/>
              </a:prstGeom>
              <a:noFill/>
            </p:spPr>
            <p:txBody>
              <a:bodyPr wrap="none" rtlCol="0">
                <a:spAutoFit/>
              </a:bodyPr>
              <a:lstStyle/>
              <a:p>
                <a:r>
                  <a:rPr lang="en-US" sz="2800" b="1" dirty="0"/>
                  <a:t>Biting Rate</a:t>
                </a:r>
              </a:p>
            </p:txBody>
          </p:sp>
          <p:sp>
            <p:nvSpPr>
              <p:cNvPr id="131" name="TextBox 130">
                <a:extLst>
                  <a:ext uri="{FF2B5EF4-FFF2-40B4-BE49-F238E27FC236}">
                    <a16:creationId xmlns:a16="http://schemas.microsoft.com/office/drawing/2014/main" id="{A861A46C-2710-4B32-8094-C9776721B831}"/>
                  </a:ext>
                </a:extLst>
              </p:cNvPr>
              <p:cNvSpPr txBox="1"/>
              <p:nvPr/>
            </p:nvSpPr>
            <p:spPr>
              <a:xfrm>
                <a:off x="5252564" y="3798515"/>
                <a:ext cx="2876172" cy="523220"/>
              </a:xfrm>
              <a:prstGeom prst="rect">
                <a:avLst/>
              </a:prstGeom>
              <a:noFill/>
            </p:spPr>
            <p:txBody>
              <a:bodyPr wrap="none" rtlCol="0">
                <a:spAutoFit/>
              </a:bodyPr>
              <a:lstStyle/>
              <a:p>
                <a:r>
                  <a:rPr lang="en-US" sz="2800" b="1" dirty="0"/>
                  <a:t>Development rate</a:t>
                </a:r>
                <a:endParaRPr lang="en-US" b="1" dirty="0"/>
              </a:p>
            </p:txBody>
          </p:sp>
          <p:sp>
            <p:nvSpPr>
              <p:cNvPr id="132" name="TextBox 131">
                <a:extLst>
                  <a:ext uri="{FF2B5EF4-FFF2-40B4-BE49-F238E27FC236}">
                    <a16:creationId xmlns:a16="http://schemas.microsoft.com/office/drawing/2014/main" id="{4947DE6B-ED68-489F-8C58-921C50E9A821}"/>
                  </a:ext>
                </a:extLst>
              </p:cNvPr>
              <p:cNvSpPr txBox="1"/>
              <p:nvPr/>
            </p:nvSpPr>
            <p:spPr>
              <a:xfrm rot="16200000">
                <a:off x="-196506" y="5044768"/>
                <a:ext cx="76976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Days</a:t>
                </a:r>
              </a:p>
            </p:txBody>
          </p:sp>
          <p:sp>
            <p:nvSpPr>
              <p:cNvPr id="133" name="TextBox 132">
                <a:extLst>
                  <a:ext uri="{FF2B5EF4-FFF2-40B4-BE49-F238E27FC236}">
                    <a16:creationId xmlns:a16="http://schemas.microsoft.com/office/drawing/2014/main" id="{0D574D4A-2F94-4A3F-84E9-2587C8C17D71}"/>
                  </a:ext>
                </a:extLst>
              </p:cNvPr>
              <p:cNvSpPr txBox="1"/>
              <p:nvPr/>
            </p:nvSpPr>
            <p:spPr>
              <a:xfrm rot="16200000">
                <a:off x="4223452" y="5044768"/>
                <a:ext cx="106792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Per day</a:t>
                </a:r>
              </a:p>
            </p:txBody>
          </p:sp>
          <p:sp>
            <p:nvSpPr>
              <p:cNvPr id="134" name="TextBox 133">
                <a:extLst>
                  <a:ext uri="{FF2B5EF4-FFF2-40B4-BE49-F238E27FC236}">
                    <a16:creationId xmlns:a16="http://schemas.microsoft.com/office/drawing/2014/main" id="{D1C405F5-31B8-43AE-8832-1CB608089907}"/>
                  </a:ext>
                </a:extLst>
              </p:cNvPr>
              <p:cNvSpPr txBox="1"/>
              <p:nvPr/>
            </p:nvSpPr>
            <p:spPr>
              <a:xfrm rot="16200000">
                <a:off x="2024456" y="11642722"/>
                <a:ext cx="106792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Per day</a:t>
                </a:r>
              </a:p>
            </p:txBody>
          </p:sp>
        </p:grpSp>
      </p:grpSp>
      <p:grpSp>
        <p:nvGrpSpPr>
          <p:cNvPr id="1089" name="Group 1088">
            <a:extLst>
              <a:ext uri="{FF2B5EF4-FFF2-40B4-BE49-F238E27FC236}">
                <a16:creationId xmlns:a16="http://schemas.microsoft.com/office/drawing/2014/main" id="{06B43EAD-FB20-4965-A223-5C215745057B}"/>
              </a:ext>
            </a:extLst>
          </p:cNvPr>
          <p:cNvGrpSpPr/>
          <p:nvPr/>
        </p:nvGrpSpPr>
        <p:grpSpPr>
          <a:xfrm>
            <a:off x="1998300" y="14152163"/>
            <a:ext cx="10358865" cy="6421837"/>
            <a:chOff x="32043667" y="10102865"/>
            <a:chExt cx="11531589" cy="5869798"/>
          </a:xfrm>
        </p:grpSpPr>
        <p:cxnSp>
          <p:nvCxnSpPr>
            <p:cNvPr id="138" name="Straight Arrow Connector 137">
              <a:extLst>
                <a:ext uri="{FF2B5EF4-FFF2-40B4-BE49-F238E27FC236}">
                  <a16:creationId xmlns:a16="http://schemas.microsoft.com/office/drawing/2014/main" id="{5DAFD507-493F-44E1-BC81-A8269A9FE088}"/>
                </a:ext>
              </a:extLst>
            </p:cNvPr>
            <p:cNvCxnSpPr>
              <a:cxnSpLocks/>
              <a:stCxn id="178" idx="2"/>
              <a:endCxn id="160" idx="1"/>
            </p:cNvCxnSpPr>
            <p:nvPr/>
          </p:nvCxnSpPr>
          <p:spPr>
            <a:xfrm>
              <a:off x="37119177" y="12884166"/>
              <a:ext cx="1168596" cy="15681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021B1175-CEB9-4FF3-9457-564FBB0DC8BB}"/>
                </a:ext>
              </a:extLst>
            </p:cNvPr>
            <p:cNvSpPr/>
            <p:nvPr/>
          </p:nvSpPr>
          <p:spPr>
            <a:xfrm>
              <a:off x="32051217" y="14653847"/>
              <a:ext cx="2452600" cy="1318816"/>
            </a:xfrm>
            <a:prstGeom prst="rect">
              <a:avLst/>
            </a:prstGeom>
            <a:solidFill>
              <a:schemeClr val="accent4">
                <a:lumMod val="20000"/>
                <a:lumOff val="8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Convert Forecast Data</a:t>
              </a:r>
              <a:endParaRPr lang="en-US" sz="1800" b="1" dirty="0">
                <a:solidFill>
                  <a:schemeClr val="tx1"/>
                </a:solidFill>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7A8CB151-E8EC-4908-9553-D15D14CA3FAF}"/>
                </a:ext>
              </a:extLst>
            </p:cNvPr>
            <p:cNvSpPr/>
            <p:nvPr/>
          </p:nvSpPr>
          <p:spPr>
            <a:xfrm>
              <a:off x="32043667" y="13185497"/>
              <a:ext cx="2452600" cy="979650"/>
            </a:xfrm>
            <a:prstGeom prst="rect">
              <a:avLst/>
            </a:prstGeom>
            <a:solidFill>
              <a:schemeClr val="accent4">
                <a:lumMod val="20000"/>
                <a:lumOff val="8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Daily Data to Month</a:t>
              </a:r>
              <a:endParaRPr lang="en-US" sz="1800" b="1" dirty="0">
                <a:solidFill>
                  <a:schemeClr val="tx1"/>
                </a:solidFill>
                <a:latin typeface="Arial" panose="020B0604020202020204"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F27657FD-5A78-4260-BDD4-DFAB4948ACAC}"/>
                </a:ext>
              </a:extLst>
            </p:cNvPr>
            <p:cNvSpPr/>
            <p:nvPr/>
          </p:nvSpPr>
          <p:spPr>
            <a:xfrm>
              <a:off x="35003441" y="13800710"/>
              <a:ext cx="2298368" cy="1291016"/>
            </a:xfrm>
            <a:prstGeom prst="rect">
              <a:avLst/>
            </a:prstGeom>
            <a:solidFill>
              <a:schemeClr val="accent4">
                <a:lumMod val="20000"/>
                <a:lumOff val="8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Extract Climate data</a:t>
              </a:r>
            </a:p>
          </p:txBody>
        </p:sp>
        <p:cxnSp>
          <p:nvCxnSpPr>
            <p:cNvPr id="155" name="Straight Arrow Connector 154">
              <a:extLst>
                <a:ext uri="{FF2B5EF4-FFF2-40B4-BE49-F238E27FC236}">
                  <a16:creationId xmlns:a16="http://schemas.microsoft.com/office/drawing/2014/main" id="{B60FFDA9-6F6B-45A1-9C64-A1517CBE96D6}"/>
                </a:ext>
              </a:extLst>
            </p:cNvPr>
            <p:cNvCxnSpPr>
              <a:cxnSpLocks/>
              <a:stCxn id="146" idx="3"/>
              <a:endCxn id="151" idx="1"/>
            </p:cNvCxnSpPr>
            <p:nvPr/>
          </p:nvCxnSpPr>
          <p:spPr>
            <a:xfrm>
              <a:off x="34496267" y="13675322"/>
              <a:ext cx="507174" cy="7708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3F2245C2-B514-4B08-A094-2DC01CE35BC9}"/>
                </a:ext>
              </a:extLst>
            </p:cNvPr>
            <p:cNvCxnSpPr>
              <a:cxnSpLocks/>
              <a:stCxn id="143" idx="3"/>
              <a:endCxn id="151" idx="1"/>
            </p:cNvCxnSpPr>
            <p:nvPr/>
          </p:nvCxnSpPr>
          <p:spPr>
            <a:xfrm flipV="1">
              <a:off x="34503817" y="14446219"/>
              <a:ext cx="499624" cy="8670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51C0F77B-78DE-41E4-BAD6-D0531B4AE0E3}"/>
                </a:ext>
              </a:extLst>
            </p:cNvPr>
            <p:cNvSpPr/>
            <p:nvPr/>
          </p:nvSpPr>
          <p:spPr>
            <a:xfrm>
              <a:off x="38287774" y="14157912"/>
              <a:ext cx="2357047" cy="588812"/>
            </a:xfrm>
            <a:prstGeom prst="rect">
              <a:avLst/>
            </a:prstGeom>
            <a:solidFill>
              <a:schemeClr val="accent4">
                <a:lumMod val="20000"/>
                <a:lumOff val="8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Model 2019</a:t>
              </a:r>
              <a:endParaRPr lang="en-US" sz="1800" b="1" dirty="0">
                <a:solidFill>
                  <a:schemeClr val="tx1"/>
                </a:solidFill>
                <a:latin typeface="Arial" panose="020B0604020202020204" pitchFamily="34" charset="0"/>
                <a:cs typeface="Arial" panose="020B0604020202020204" pitchFamily="34" charset="0"/>
              </a:endParaRPr>
            </a:p>
          </p:txBody>
        </p:sp>
        <p:cxnSp>
          <p:nvCxnSpPr>
            <p:cNvPr id="162" name="Straight Arrow Connector 161">
              <a:extLst>
                <a:ext uri="{FF2B5EF4-FFF2-40B4-BE49-F238E27FC236}">
                  <a16:creationId xmlns:a16="http://schemas.microsoft.com/office/drawing/2014/main" id="{B1E5193A-0FE1-4CAE-A6E4-BFFFB99829E6}"/>
                </a:ext>
              </a:extLst>
            </p:cNvPr>
            <p:cNvCxnSpPr>
              <a:cxnSpLocks/>
              <a:stCxn id="151" idx="3"/>
              <a:endCxn id="160" idx="1"/>
            </p:cNvCxnSpPr>
            <p:nvPr/>
          </p:nvCxnSpPr>
          <p:spPr>
            <a:xfrm>
              <a:off x="37301810" y="14446218"/>
              <a:ext cx="985964" cy="60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425BBC34-776D-438F-92F6-9FC6E04B8895}"/>
                </a:ext>
              </a:extLst>
            </p:cNvPr>
            <p:cNvSpPr/>
            <p:nvPr/>
          </p:nvSpPr>
          <p:spPr>
            <a:xfrm>
              <a:off x="41356322" y="13944846"/>
              <a:ext cx="2115639" cy="1055158"/>
            </a:xfrm>
            <a:prstGeom prst="rect">
              <a:avLst/>
            </a:prstGeom>
            <a:solidFill>
              <a:schemeClr val="accent4">
                <a:lumMod val="20000"/>
                <a:lumOff val="8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Estimate Presence</a:t>
              </a:r>
            </a:p>
          </p:txBody>
        </p:sp>
        <p:cxnSp>
          <p:nvCxnSpPr>
            <p:cNvPr id="167" name="Straight Arrow Connector 166">
              <a:extLst>
                <a:ext uri="{FF2B5EF4-FFF2-40B4-BE49-F238E27FC236}">
                  <a16:creationId xmlns:a16="http://schemas.microsoft.com/office/drawing/2014/main" id="{64B3C14A-C25D-40BB-967A-1A9BF58AE053}"/>
                </a:ext>
              </a:extLst>
            </p:cNvPr>
            <p:cNvCxnSpPr>
              <a:cxnSpLocks/>
              <a:stCxn id="160" idx="3"/>
              <a:endCxn id="164" idx="1"/>
            </p:cNvCxnSpPr>
            <p:nvPr/>
          </p:nvCxnSpPr>
          <p:spPr>
            <a:xfrm>
              <a:off x="40644821" y="14452317"/>
              <a:ext cx="711501" cy="201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9631C262-9564-4D7F-8001-BB386C577418}"/>
                </a:ext>
              </a:extLst>
            </p:cNvPr>
            <p:cNvSpPr/>
            <p:nvPr/>
          </p:nvSpPr>
          <p:spPr>
            <a:xfrm>
              <a:off x="38325340" y="10102865"/>
              <a:ext cx="2243087" cy="1286926"/>
            </a:xfrm>
            <a:prstGeom prst="rect">
              <a:avLst/>
            </a:prstGeom>
            <a:solidFill>
              <a:schemeClr val="accent3">
                <a:lumMod val="40000"/>
                <a:lumOff val="6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Model 2007 to 2018</a:t>
              </a:r>
            </a:p>
          </p:txBody>
        </p:sp>
        <p:sp>
          <p:nvSpPr>
            <p:cNvPr id="176" name="Rectangle 175">
              <a:extLst>
                <a:ext uri="{FF2B5EF4-FFF2-40B4-BE49-F238E27FC236}">
                  <a16:creationId xmlns:a16="http://schemas.microsoft.com/office/drawing/2014/main" id="{10F35C4E-FA89-4E8A-A841-03E0F8068B6E}"/>
                </a:ext>
              </a:extLst>
            </p:cNvPr>
            <p:cNvSpPr/>
            <p:nvPr/>
          </p:nvSpPr>
          <p:spPr>
            <a:xfrm>
              <a:off x="34749854" y="10239690"/>
              <a:ext cx="2728253" cy="983986"/>
            </a:xfrm>
            <a:prstGeom prst="rect">
              <a:avLst/>
            </a:prstGeom>
            <a:solidFill>
              <a:schemeClr val="accent3">
                <a:lumMod val="40000"/>
                <a:lumOff val="6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Extract Climate data</a:t>
              </a:r>
            </a:p>
          </p:txBody>
        </p:sp>
        <p:sp>
          <p:nvSpPr>
            <p:cNvPr id="178" name="Rectangle 177">
              <a:extLst>
                <a:ext uri="{FF2B5EF4-FFF2-40B4-BE49-F238E27FC236}">
                  <a16:creationId xmlns:a16="http://schemas.microsoft.com/office/drawing/2014/main" id="{B4B03412-A824-4625-A886-2E02486517F2}"/>
                </a:ext>
              </a:extLst>
            </p:cNvPr>
            <p:cNvSpPr/>
            <p:nvPr/>
          </p:nvSpPr>
          <p:spPr>
            <a:xfrm>
              <a:off x="35969993" y="11963706"/>
              <a:ext cx="2298368" cy="920460"/>
            </a:xfrm>
            <a:prstGeom prst="rect">
              <a:avLst/>
            </a:prstGeom>
            <a:solidFill>
              <a:schemeClr val="accent2">
                <a:lumMod val="40000"/>
                <a:lumOff val="6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Fit Curves to Traits</a:t>
              </a:r>
              <a:endParaRPr lang="en-US" sz="3200" b="1" dirty="0">
                <a:solidFill>
                  <a:schemeClr val="tx1"/>
                </a:solidFill>
                <a:latin typeface="Arial" panose="020B0604020202020204" pitchFamily="34" charset="0"/>
                <a:cs typeface="Arial" panose="020B0604020202020204" pitchFamily="34" charset="0"/>
              </a:endParaRPr>
            </a:p>
          </p:txBody>
        </p:sp>
        <p:cxnSp>
          <p:nvCxnSpPr>
            <p:cNvPr id="180" name="Straight Arrow Connector 179">
              <a:extLst>
                <a:ext uri="{FF2B5EF4-FFF2-40B4-BE49-F238E27FC236}">
                  <a16:creationId xmlns:a16="http://schemas.microsoft.com/office/drawing/2014/main" id="{DD489971-C4B1-4D88-8F0E-5A885859D050}"/>
                </a:ext>
              </a:extLst>
            </p:cNvPr>
            <p:cNvCxnSpPr>
              <a:cxnSpLocks/>
              <a:stCxn id="178" idx="0"/>
              <a:endCxn id="170" idx="1"/>
            </p:cNvCxnSpPr>
            <p:nvPr/>
          </p:nvCxnSpPr>
          <p:spPr>
            <a:xfrm flipV="1">
              <a:off x="37119177" y="10746328"/>
              <a:ext cx="1206163" cy="121737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2C5D5F65-9D4D-4351-955C-4AA1A28DFE9B}"/>
                </a:ext>
              </a:extLst>
            </p:cNvPr>
            <p:cNvCxnSpPr>
              <a:cxnSpLocks/>
              <a:stCxn id="176" idx="3"/>
              <a:endCxn id="170" idx="1"/>
            </p:cNvCxnSpPr>
            <p:nvPr/>
          </p:nvCxnSpPr>
          <p:spPr>
            <a:xfrm>
              <a:off x="37478107" y="10731683"/>
              <a:ext cx="847233" cy="146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1BC2008D-890E-48A7-AFBD-2C7F0EF5B3DB}"/>
                </a:ext>
              </a:extLst>
            </p:cNvPr>
            <p:cNvSpPr/>
            <p:nvPr/>
          </p:nvSpPr>
          <p:spPr>
            <a:xfrm>
              <a:off x="41276888" y="10128313"/>
              <a:ext cx="2298368" cy="1257508"/>
            </a:xfrm>
            <a:prstGeom prst="rect">
              <a:avLst/>
            </a:prstGeom>
            <a:solidFill>
              <a:schemeClr val="accent3">
                <a:lumMod val="40000"/>
                <a:lumOff val="60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latin typeface="Arial" panose="020B0604020202020204" pitchFamily="34" charset="0"/>
                  <a:cs typeface="Arial" panose="020B0604020202020204" pitchFamily="34" charset="0"/>
                </a:rPr>
                <a:t>Fit Detection Curve</a:t>
              </a:r>
            </a:p>
          </p:txBody>
        </p:sp>
        <p:cxnSp>
          <p:nvCxnSpPr>
            <p:cNvPr id="186" name="Straight Arrow Connector 185">
              <a:extLst>
                <a:ext uri="{FF2B5EF4-FFF2-40B4-BE49-F238E27FC236}">
                  <a16:creationId xmlns:a16="http://schemas.microsoft.com/office/drawing/2014/main" id="{B52F9100-7CE9-417B-B66E-C9C30D8974A3}"/>
                </a:ext>
              </a:extLst>
            </p:cNvPr>
            <p:cNvCxnSpPr>
              <a:cxnSpLocks/>
              <a:stCxn id="170" idx="3"/>
              <a:endCxn id="183" idx="1"/>
            </p:cNvCxnSpPr>
            <p:nvPr/>
          </p:nvCxnSpPr>
          <p:spPr>
            <a:xfrm>
              <a:off x="40568428" y="10746328"/>
              <a:ext cx="708460" cy="107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8B3633D-5423-4ABE-B913-62AD1310CF11}"/>
                </a:ext>
              </a:extLst>
            </p:cNvPr>
            <p:cNvCxnSpPr>
              <a:cxnSpLocks/>
              <a:stCxn id="170" idx="2"/>
              <a:endCxn id="160" idx="0"/>
            </p:cNvCxnSpPr>
            <p:nvPr/>
          </p:nvCxnSpPr>
          <p:spPr>
            <a:xfrm>
              <a:off x="39446884" y="11389791"/>
              <a:ext cx="19413" cy="2768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1D712BCE-610E-48F2-A6B4-AF28054D5670}"/>
                </a:ext>
              </a:extLst>
            </p:cNvPr>
            <p:cNvCxnSpPr>
              <a:cxnSpLocks/>
              <a:stCxn id="183" idx="2"/>
              <a:endCxn id="164" idx="0"/>
            </p:cNvCxnSpPr>
            <p:nvPr/>
          </p:nvCxnSpPr>
          <p:spPr>
            <a:xfrm flipH="1">
              <a:off x="42414142" y="11385821"/>
              <a:ext cx="11930" cy="25590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9" name="Picture 258">
            <a:extLst>
              <a:ext uri="{FF2B5EF4-FFF2-40B4-BE49-F238E27FC236}">
                <a16:creationId xmlns:a16="http://schemas.microsoft.com/office/drawing/2014/main" id="{B85A3685-299F-4063-ACBA-586CB889A38F}"/>
              </a:ext>
            </a:extLst>
          </p:cNvPr>
          <p:cNvPicPr>
            <a:picLocks noChangeAspect="1"/>
          </p:cNvPicPr>
          <p:nvPr/>
        </p:nvPicPr>
        <p:blipFill rotWithShape="1">
          <a:blip r:embed="rId11">
            <a:clrChange>
              <a:clrFrom>
                <a:srgbClr val="FFFFFF"/>
              </a:clrFrom>
              <a:clrTo>
                <a:srgbClr val="FFFFFF">
                  <a:alpha val="0"/>
                </a:srgbClr>
              </a:clrTo>
            </a:clrChange>
          </a:blip>
          <a:srcRect l="20178" t="15238" r="18750" b="6508"/>
          <a:stretch/>
        </p:blipFill>
        <p:spPr>
          <a:xfrm>
            <a:off x="1902683" y="28415086"/>
            <a:ext cx="4855646" cy="3168892"/>
          </a:xfrm>
          <a:prstGeom prst="rect">
            <a:avLst/>
          </a:prstGeom>
        </p:spPr>
      </p:pic>
      <p:pic>
        <p:nvPicPr>
          <p:cNvPr id="264" name="Picture 263">
            <a:extLst>
              <a:ext uri="{FF2B5EF4-FFF2-40B4-BE49-F238E27FC236}">
                <a16:creationId xmlns:a16="http://schemas.microsoft.com/office/drawing/2014/main" id="{F4507019-9622-4160-84AA-348CBC2E9AED}"/>
              </a:ext>
            </a:extLst>
          </p:cNvPr>
          <p:cNvPicPr>
            <a:picLocks noChangeAspect="1"/>
          </p:cNvPicPr>
          <p:nvPr/>
        </p:nvPicPr>
        <p:blipFill>
          <a:blip r:embed="rId12">
            <a:clrChange>
              <a:clrFrom>
                <a:srgbClr val="FEFFFF"/>
              </a:clrFrom>
              <a:clrTo>
                <a:srgbClr val="FEFFFF">
                  <a:alpha val="0"/>
                </a:srgbClr>
              </a:clrTo>
            </a:clrChange>
          </a:blip>
          <a:stretch>
            <a:fillRect/>
          </a:stretch>
        </p:blipFill>
        <p:spPr>
          <a:xfrm>
            <a:off x="7555148" y="28782912"/>
            <a:ext cx="5177668" cy="2916288"/>
          </a:xfrm>
          <a:prstGeom prst="rect">
            <a:avLst/>
          </a:prstGeom>
        </p:spPr>
      </p:pic>
      <p:sp>
        <p:nvSpPr>
          <p:cNvPr id="1156" name="Rectangle 1155">
            <a:extLst>
              <a:ext uri="{FF2B5EF4-FFF2-40B4-BE49-F238E27FC236}">
                <a16:creationId xmlns:a16="http://schemas.microsoft.com/office/drawing/2014/main" id="{C6E8E8E1-8E87-4F71-81AB-62A3F5057E8C}"/>
              </a:ext>
            </a:extLst>
          </p:cNvPr>
          <p:cNvSpPr/>
          <p:nvPr/>
        </p:nvSpPr>
        <p:spPr>
          <a:xfrm>
            <a:off x="13103271" y="18505576"/>
            <a:ext cx="1879041" cy="769441"/>
          </a:xfrm>
          <a:prstGeom prst="rect">
            <a:avLst/>
          </a:prstGeom>
        </p:spPr>
        <p:txBody>
          <a:bodyPr wrap="none">
            <a:spAutoFit/>
          </a:bodyPr>
          <a:lstStyle/>
          <a:p>
            <a:pPr algn="ctr"/>
            <a:r>
              <a:rPr lang="en-US" sz="4400" b="1" dirty="0">
                <a:latin typeface="Arial" panose="020B0604020202020204" pitchFamily="34" charset="0"/>
                <a:cs typeface="Arial" panose="020B0604020202020204" pitchFamily="34" charset="0"/>
              </a:rPr>
              <a:t>Step 2</a:t>
            </a:r>
          </a:p>
        </p:txBody>
      </p:sp>
      <p:sp>
        <p:nvSpPr>
          <p:cNvPr id="358" name="Rectangle 357">
            <a:extLst>
              <a:ext uri="{FF2B5EF4-FFF2-40B4-BE49-F238E27FC236}">
                <a16:creationId xmlns:a16="http://schemas.microsoft.com/office/drawing/2014/main" id="{88E6A763-A5F6-46DF-92D3-BA690F28A7D7}"/>
              </a:ext>
            </a:extLst>
          </p:cNvPr>
          <p:cNvSpPr/>
          <p:nvPr/>
        </p:nvSpPr>
        <p:spPr>
          <a:xfrm>
            <a:off x="13064993" y="14461775"/>
            <a:ext cx="1879041" cy="769441"/>
          </a:xfrm>
          <a:prstGeom prst="rect">
            <a:avLst/>
          </a:prstGeom>
        </p:spPr>
        <p:txBody>
          <a:bodyPr wrap="none">
            <a:spAutoFit/>
          </a:bodyPr>
          <a:lstStyle/>
          <a:p>
            <a:pPr algn="ctr"/>
            <a:r>
              <a:rPr lang="en-US" sz="4400" b="1" dirty="0">
                <a:latin typeface="Arial" panose="020B0604020202020204" pitchFamily="34" charset="0"/>
                <a:cs typeface="Arial" panose="020B0604020202020204" pitchFamily="34" charset="0"/>
              </a:rPr>
              <a:t>Step 1</a:t>
            </a:r>
          </a:p>
        </p:txBody>
      </p:sp>
      <p:sp>
        <p:nvSpPr>
          <p:cNvPr id="102" name="TextBox 101">
            <a:extLst>
              <a:ext uri="{FF2B5EF4-FFF2-40B4-BE49-F238E27FC236}">
                <a16:creationId xmlns:a16="http://schemas.microsoft.com/office/drawing/2014/main" id="{5B0452EC-CFC2-4A57-9361-48F3F850209B}"/>
              </a:ext>
            </a:extLst>
          </p:cNvPr>
          <p:cNvSpPr txBox="1"/>
          <p:nvPr/>
        </p:nvSpPr>
        <p:spPr>
          <a:xfrm>
            <a:off x="28115456" y="21393267"/>
            <a:ext cx="1691317"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Probability of </a:t>
            </a:r>
          </a:p>
          <a:p>
            <a:r>
              <a:rPr lang="en-US" sz="1600" b="1" dirty="0">
                <a:latin typeface="Arial" panose="020B0604020202020204" pitchFamily="34" charset="0"/>
                <a:cs typeface="Arial" panose="020B0604020202020204" pitchFamily="34" charset="0"/>
              </a:rPr>
              <a:t>Detection</a:t>
            </a:r>
          </a:p>
        </p:txBody>
      </p:sp>
      <p:sp>
        <p:nvSpPr>
          <p:cNvPr id="87" name="TextBox 86">
            <a:extLst>
              <a:ext uri="{FF2B5EF4-FFF2-40B4-BE49-F238E27FC236}">
                <a16:creationId xmlns:a16="http://schemas.microsoft.com/office/drawing/2014/main" id="{8FA1E206-A902-4851-9A23-7B35CE82A3CA}"/>
              </a:ext>
            </a:extLst>
          </p:cNvPr>
          <p:cNvSpPr txBox="1"/>
          <p:nvPr/>
        </p:nvSpPr>
        <p:spPr>
          <a:xfrm>
            <a:off x="32340390" y="6711962"/>
            <a:ext cx="9962556" cy="4370427"/>
          </a:xfrm>
          <a:prstGeom prst="rect">
            <a:avLst/>
          </a:prstGeom>
          <a:noFill/>
        </p:spPr>
        <p:txBody>
          <a:bodyPr wrap="square" rtlCol="0">
            <a:spAutoFit/>
          </a:bodyPr>
          <a:lstStyle/>
          <a:p>
            <a:r>
              <a:rPr lang="en-US" sz="5400" dirty="0">
                <a:latin typeface="Arial Rounded MT Bold" panose="020F0704030504030204" pitchFamily="34" charset="0"/>
                <a:cs typeface="Arial Black"/>
              </a:rPr>
              <a:t>Traits: </a:t>
            </a:r>
            <a:r>
              <a:rPr lang="en-US" sz="3200" dirty="0">
                <a:latin typeface="Arial" panose="020B0604020202020204" pitchFamily="34" charset="0"/>
                <a:cs typeface="Arial" panose="020B0604020202020204" pitchFamily="34" charset="0"/>
              </a:rPr>
              <a:t>Most parameters in our model are biological functions which dependent on temperature. The response of these functions are non-linear, meaning there’s an optimum temperature for performance. To inform these parameters we used compiled data</a:t>
            </a:r>
            <a:r>
              <a:rPr lang="en-US" sz="3200" baseline="30000" dirty="0">
                <a:solidFill>
                  <a:srgbClr val="000000"/>
                </a:solidFill>
                <a:latin typeface="Arial" pitchFamily="34" charset="0"/>
                <a:cs typeface="Arial" pitchFamily="34" charset="0"/>
              </a:rPr>
              <a:t>1</a:t>
            </a:r>
            <a:r>
              <a:rPr lang="en-US" sz="3200" dirty="0">
                <a:latin typeface="Arial" panose="020B0604020202020204" pitchFamily="34" charset="0"/>
                <a:cs typeface="Arial" panose="020B0604020202020204" pitchFamily="34" charset="0"/>
              </a:rPr>
              <a:t> from laboratory studies on traits of both species where mosquitos were kept in different temperature treatments.</a:t>
            </a:r>
            <a:endParaRPr lang="en-US" sz="3200" dirty="0">
              <a:solidFill>
                <a:prstClr val="black"/>
              </a:solidFill>
              <a:latin typeface="Arial" panose="020B0604020202020204" pitchFamily="34" charset="0"/>
              <a:cs typeface="Arial" panose="020B0604020202020204" pitchFamily="34" charset="0"/>
            </a:endParaRPr>
          </a:p>
        </p:txBody>
      </p:sp>
      <p:pic>
        <p:nvPicPr>
          <p:cNvPr id="88" name="Picture 87">
            <a:extLst>
              <a:ext uri="{FF2B5EF4-FFF2-40B4-BE49-F238E27FC236}">
                <a16:creationId xmlns:a16="http://schemas.microsoft.com/office/drawing/2014/main" id="{98AD4594-E4FA-4FFF-B279-E33D8230547B}"/>
              </a:ext>
            </a:extLst>
          </p:cNvPr>
          <p:cNvPicPr>
            <a:picLocks noChangeAspect="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2312260" y="1404646"/>
            <a:ext cx="4075349" cy="2574585"/>
          </a:xfrm>
          <a:prstGeom prst="rect">
            <a:avLst/>
          </a:prstGeom>
        </p:spPr>
      </p:pic>
      <p:sp>
        <p:nvSpPr>
          <p:cNvPr id="8" name="Rectangle 7">
            <a:extLst>
              <a:ext uri="{FF2B5EF4-FFF2-40B4-BE49-F238E27FC236}">
                <a16:creationId xmlns:a16="http://schemas.microsoft.com/office/drawing/2014/main" id="{00FD89FE-5233-4FBB-A7B4-1797B6E77E5B}"/>
              </a:ext>
            </a:extLst>
          </p:cNvPr>
          <p:cNvSpPr/>
          <p:nvPr/>
        </p:nvSpPr>
        <p:spPr>
          <a:xfrm>
            <a:off x="9383178" y="31719770"/>
            <a:ext cx="1492716"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rPr>
              <a:t>NOAA</a:t>
            </a:r>
            <a:endParaRPr lang="en-US" sz="3600" dirty="0"/>
          </a:p>
        </p:txBody>
      </p:sp>
      <p:sp>
        <p:nvSpPr>
          <p:cNvPr id="90" name="Rectangle 89">
            <a:extLst>
              <a:ext uri="{FF2B5EF4-FFF2-40B4-BE49-F238E27FC236}">
                <a16:creationId xmlns:a16="http://schemas.microsoft.com/office/drawing/2014/main" id="{C064E51F-4F58-45D3-BEE0-664DEB72B17F}"/>
              </a:ext>
            </a:extLst>
          </p:cNvPr>
          <p:cNvSpPr/>
          <p:nvPr/>
        </p:nvSpPr>
        <p:spPr>
          <a:xfrm>
            <a:off x="2789058" y="31776313"/>
            <a:ext cx="3082895"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rPr>
              <a:t>PRISM (OSU)</a:t>
            </a:r>
            <a:endParaRPr lang="en-US" sz="3600" dirty="0"/>
          </a:p>
        </p:txBody>
      </p:sp>
      <p:pic>
        <p:nvPicPr>
          <p:cNvPr id="103" name="Picture 102">
            <a:extLst>
              <a:ext uri="{FF2B5EF4-FFF2-40B4-BE49-F238E27FC236}">
                <a16:creationId xmlns:a16="http://schemas.microsoft.com/office/drawing/2014/main" id="{903C846A-27AD-412F-A995-7AEB9A77BC32}"/>
              </a:ext>
            </a:extLst>
          </p:cNvPr>
          <p:cNvPicPr>
            <a:picLocks noChangeAspect="1"/>
          </p:cNvPicPr>
          <p:nvPr/>
        </p:nvPicPr>
        <p:blipFill rotWithShape="1">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harpenSoften amount="50000"/>
                    </a14:imgEffect>
                  </a14:imgLayer>
                </a14:imgProps>
              </a:ext>
            </a:extLst>
          </a:blip>
          <a:srcRect l="79107" t="64538" r="6920" b="9201"/>
          <a:stretch/>
        </p:blipFill>
        <p:spPr>
          <a:xfrm>
            <a:off x="27893867" y="22019688"/>
            <a:ext cx="2020298" cy="1830531"/>
          </a:xfrm>
          <a:prstGeom prst="rect">
            <a:avLst/>
          </a:prstGeom>
        </p:spPr>
      </p:pic>
      <p:sp>
        <p:nvSpPr>
          <p:cNvPr id="92" name="TextBox 91">
            <a:extLst>
              <a:ext uri="{FF2B5EF4-FFF2-40B4-BE49-F238E27FC236}">
                <a16:creationId xmlns:a16="http://schemas.microsoft.com/office/drawing/2014/main" id="{B34831E9-86C0-4223-B014-543B9D12E250}"/>
              </a:ext>
            </a:extLst>
          </p:cNvPr>
          <p:cNvSpPr txBox="1"/>
          <p:nvPr/>
        </p:nvSpPr>
        <p:spPr>
          <a:xfrm>
            <a:off x="1542880" y="22303066"/>
            <a:ext cx="12340336" cy="5909310"/>
          </a:xfrm>
          <a:prstGeom prst="rect">
            <a:avLst/>
          </a:prstGeom>
          <a:noFill/>
        </p:spPr>
        <p:txBody>
          <a:bodyPr wrap="square" rtlCol="0">
            <a:spAutoFit/>
          </a:bodyPr>
          <a:lstStyle/>
          <a:p>
            <a:r>
              <a:rPr lang="en-US" sz="5400" dirty="0">
                <a:latin typeface="Arial Rounded MT Bold" panose="020F0704030504030204" pitchFamily="34" charset="0"/>
                <a:cs typeface="Arial Black"/>
              </a:rPr>
              <a:t>Climate: </a:t>
            </a:r>
            <a:r>
              <a:rPr lang="en-US" sz="3200" dirty="0">
                <a:latin typeface="Arial" panose="020B0604020202020204" pitchFamily="34" charset="0"/>
                <a:cs typeface="Arial" panose="020B0604020202020204" pitchFamily="34" charset="0"/>
              </a:rPr>
              <a:t>The driving factors of vector populations at the macro scale are temperature and precipitation. To inform our climate dependent model we use data from two sources. For the past we use the PRISM dataset compiled at Oregon State University. This dataset uses a linear model to create gridded climate data from ground stations and is available at 4km</a:t>
            </a:r>
            <a:r>
              <a:rPr lang="en-US" sz="3200" baseline="30000" dirty="0">
                <a:solidFill>
                  <a:srgbClr val="000000"/>
                </a:solidFill>
                <a:latin typeface="Arial" pitchFamily="34" charset="0"/>
                <a:cs typeface="Arial" pitchFamily="34" charset="0"/>
              </a:rPr>
              <a:t>2</a:t>
            </a:r>
            <a:r>
              <a:rPr lang="en-US" sz="3200" dirty="0">
                <a:latin typeface="Arial" panose="020B0604020202020204" pitchFamily="34" charset="0"/>
                <a:cs typeface="Arial" panose="020B0604020202020204" pitchFamily="34" charset="0"/>
              </a:rPr>
              <a:t> resolution. For prospective climate conditions we use NOAA’s monthly climate outlooks which forecasts the deviation of climate conditions from their historical ranges. This format requires conversion to be used in our model. </a:t>
            </a:r>
            <a:endParaRPr lang="en-US" sz="5400" dirty="0">
              <a:latin typeface="Arial" panose="020B0604020202020204" pitchFamily="34" charset="0"/>
              <a:cs typeface="Arial" panose="020B0604020202020204" pitchFamily="34" charset="0"/>
            </a:endParaRPr>
          </a:p>
          <a:p>
            <a:endParaRPr lang="en-US" sz="3600" dirty="0">
              <a:latin typeface="Arial Rounded MT Bold" panose="020F0704030504030204" pitchFamily="34" charset="0"/>
              <a:cs typeface="Arial"/>
            </a:endParaRPr>
          </a:p>
        </p:txBody>
      </p:sp>
      <p:sp>
        <p:nvSpPr>
          <p:cNvPr id="27" name="Rectangle 26">
            <a:extLst>
              <a:ext uri="{FF2B5EF4-FFF2-40B4-BE49-F238E27FC236}">
                <a16:creationId xmlns:a16="http://schemas.microsoft.com/office/drawing/2014/main" id="{C8B7DACA-78DF-46B1-840F-73C920384AE0}"/>
              </a:ext>
            </a:extLst>
          </p:cNvPr>
          <p:cNvSpPr/>
          <p:nvPr/>
        </p:nvSpPr>
        <p:spPr>
          <a:xfrm>
            <a:off x="33772405" y="12378341"/>
            <a:ext cx="3356320" cy="1927274"/>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2" name="Picture 141">
            <a:extLst>
              <a:ext uri="{FF2B5EF4-FFF2-40B4-BE49-F238E27FC236}">
                <a16:creationId xmlns:a16="http://schemas.microsoft.com/office/drawing/2014/main" id="{F3C9BD54-7152-4582-A010-C3E93CE59F98}"/>
              </a:ext>
            </a:extLst>
          </p:cNvPr>
          <p:cNvPicPr>
            <a:picLocks noChangeAspect="1"/>
          </p:cNvPicPr>
          <p:nvPr/>
        </p:nvPicPr>
        <p:blipFill rotWithShape="1">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sharpenSoften amount="50000"/>
                    </a14:imgEffect>
                  </a14:imgLayer>
                </a14:imgProps>
              </a:ext>
            </a:extLst>
          </a:blip>
          <a:srcRect l="4049" b="6484"/>
          <a:stretch/>
        </p:blipFill>
        <p:spPr>
          <a:xfrm>
            <a:off x="33490276" y="12260640"/>
            <a:ext cx="3748403" cy="2419653"/>
          </a:xfrm>
          <a:prstGeom prst="rect">
            <a:avLst/>
          </a:prstGeom>
        </p:spPr>
      </p:pic>
      <p:sp>
        <p:nvSpPr>
          <p:cNvPr id="144" name="Rectangle 143">
            <a:extLst>
              <a:ext uri="{FF2B5EF4-FFF2-40B4-BE49-F238E27FC236}">
                <a16:creationId xmlns:a16="http://schemas.microsoft.com/office/drawing/2014/main" id="{CB24D8D2-57BF-4960-A678-92FBF00A5D32}"/>
              </a:ext>
            </a:extLst>
          </p:cNvPr>
          <p:cNvSpPr/>
          <p:nvPr/>
        </p:nvSpPr>
        <p:spPr>
          <a:xfrm>
            <a:off x="38338008" y="12451357"/>
            <a:ext cx="3333944" cy="18774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7B0F8AC-089D-4728-B607-C5AA75E12E44}"/>
              </a:ext>
            </a:extLst>
          </p:cNvPr>
          <p:cNvSpPr/>
          <p:nvPr/>
        </p:nvSpPr>
        <p:spPr>
          <a:xfrm>
            <a:off x="38410293" y="15623679"/>
            <a:ext cx="3356320" cy="1927274"/>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F77E433-FFA7-4F05-9169-CB8F5C368277}"/>
              </a:ext>
            </a:extLst>
          </p:cNvPr>
          <p:cNvSpPr/>
          <p:nvPr/>
        </p:nvSpPr>
        <p:spPr>
          <a:xfrm>
            <a:off x="33861872" y="15575393"/>
            <a:ext cx="3356320" cy="1927274"/>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8" name="Picture 147">
            <a:extLst>
              <a:ext uri="{FF2B5EF4-FFF2-40B4-BE49-F238E27FC236}">
                <a16:creationId xmlns:a16="http://schemas.microsoft.com/office/drawing/2014/main" id="{DFB3337E-B1E3-41CF-AFF4-4F317FD0745D}"/>
              </a:ext>
            </a:extLst>
          </p:cNvPr>
          <p:cNvPicPr>
            <a:picLocks noChangeAspect="1"/>
          </p:cNvPicPr>
          <p:nvPr/>
        </p:nvPicPr>
        <p:blipFill rotWithShape="1">
          <a:blip r:embed="rId19">
            <a:clrChange>
              <a:clrFrom>
                <a:srgbClr val="FFFFFF"/>
              </a:clrFrom>
              <a:clrTo>
                <a:srgbClr val="FFFFFF">
                  <a:alpha val="0"/>
                </a:srgbClr>
              </a:clrTo>
            </a:clrChange>
            <a:extLst>
              <a:ext uri="{BEBA8EAE-BF5A-486C-A8C5-ECC9F3942E4B}">
                <a14:imgProps xmlns:a14="http://schemas.microsoft.com/office/drawing/2010/main">
                  <a14:imgLayer r:embed="rId20">
                    <a14:imgEffect>
                      <a14:sharpenSoften amount="50000"/>
                    </a14:imgEffect>
                  </a14:imgLayer>
                </a14:imgProps>
              </a:ext>
            </a:extLst>
          </a:blip>
          <a:srcRect l="3806"/>
          <a:stretch/>
        </p:blipFill>
        <p:spPr>
          <a:xfrm>
            <a:off x="33565210" y="15453232"/>
            <a:ext cx="3732652" cy="2440672"/>
          </a:xfrm>
          <a:prstGeom prst="rect">
            <a:avLst/>
          </a:prstGeom>
        </p:spPr>
      </p:pic>
      <p:pic>
        <p:nvPicPr>
          <p:cNvPr id="150" name="Picture 149">
            <a:extLst>
              <a:ext uri="{FF2B5EF4-FFF2-40B4-BE49-F238E27FC236}">
                <a16:creationId xmlns:a16="http://schemas.microsoft.com/office/drawing/2014/main" id="{C9EEF490-90BB-44F9-8644-04CC4C99D040}"/>
              </a:ext>
            </a:extLst>
          </p:cNvPr>
          <p:cNvPicPr>
            <a:picLocks noChangeAspect="1"/>
          </p:cNvPicPr>
          <p:nvPr/>
        </p:nvPicPr>
        <p:blipFill rotWithShape="1">
          <a:blip r:embed="rId21">
            <a:clrChange>
              <a:clrFrom>
                <a:srgbClr val="FFFFFF"/>
              </a:clrFrom>
              <a:clrTo>
                <a:srgbClr val="FFFFFF">
                  <a:alpha val="0"/>
                </a:srgbClr>
              </a:clrTo>
            </a:clrChange>
            <a:extLst>
              <a:ext uri="{BEBA8EAE-BF5A-486C-A8C5-ECC9F3942E4B}">
                <a14:imgProps xmlns:a14="http://schemas.microsoft.com/office/drawing/2010/main">
                  <a14:imgLayer r:embed="rId22">
                    <a14:imgEffect>
                      <a14:sharpenSoften amount="50000"/>
                    </a14:imgEffect>
                  </a14:imgLayer>
                </a14:imgProps>
              </a:ext>
            </a:extLst>
          </a:blip>
          <a:srcRect l="5170" b="9185"/>
          <a:stretch/>
        </p:blipFill>
        <p:spPr>
          <a:xfrm>
            <a:off x="38050721" y="12334384"/>
            <a:ext cx="3715892" cy="2299167"/>
          </a:xfrm>
          <a:prstGeom prst="rect">
            <a:avLst/>
          </a:prstGeom>
        </p:spPr>
      </p:pic>
      <p:pic>
        <p:nvPicPr>
          <p:cNvPr id="161" name="Picture 160">
            <a:extLst>
              <a:ext uri="{FF2B5EF4-FFF2-40B4-BE49-F238E27FC236}">
                <a16:creationId xmlns:a16="http://schemas.microsoft.com/office/drawing/2014/main" id="{0DA2AFF9-B9C9-4268-A049-D787310DD099}"/>
              </a:ext>
            </a:extLst>
          </p:cNvPr>
          <p:cNvPicPr>
            <a:picLocks noChangeAspect="1"/>
          </p:cNvPicPr>
          <p:nvPr/>
        </p:nvPicPr>
        <p:blipFill rotWithShape="1">
          <a:blip r:embed="rId23">
            <a:clrChange>
              <a:clrFrom>
                <a:srgbClr val="FFFFFF"/>
              </a:clrFrom>
              <a:clrTo>
                <a:srgbClr val="FFFFFF">
                  <a:alpha val="0"/>
                </a:srgbClr>
              </a:clrTo>
            </a:clrChange>
            <a:extLst>
              <a:ext uri="{BEBA8EAE-BF5A-486C-A8C5-ECC9F3942E4B}">
                <a14:imgProps xmlns:a14="http://schemas.microsoft.com/office/drawing/2010/main">
                  <a14:imgLayer r:embed="rId24">
                    <a14:imgEffect>
                      <a14:sharpenSoften amount="50000"/>
                    </a14:imgEffect>
                  </a14:imgLayer>
                </a14:imgProps>
              </a:ext>
            </a:extLst>
          </a:blip>
          <a:srcRect l="4359" b="9185"/>
          <a:stretch/>
        </p:blipFill>
        <p:spPr>
          <a:xfrm>
            <a:off x="38141503" y="15517591"/>
            <a:ext cx="3715891" cy="2342566"/>
          </a:xfrm>
          <a:prstGeom prst="rect">
            <a:avLst/>
          </a:prstGeom>
        </p:spPr>
      </p:pic>
      <p:sp>
        <p:nvSpPr>
          <p:cNvPr id="163" name="Rectangle 162">
            <a:extLst>
              <a:ext uri="{FF2B5EF4-FFF2-40B4-BE49-F238E27FC236}">
                <a16:creationId xmlns:a16="http://schemas.microsoft.com/office/drawing/2014/main" id="{2C78E025-6458-4B3B-8993-9C6401D7BE5D}"/>
              </a:ext>
            </a:extLst>
          </p:cNvPr>
          <p:cNvSpPr/>
          <p:nvPr/>
        </p:nvSpPr>
        <p:spPr>
          <a:xfrm>
            <a:off x="36131079" y="18829947"/>
            <a:ext cx="3356320" cy="1927274"/>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Picture 168">
            <a:extLst>
              <a:ext uri="{FF2B5EF4-FFF2-40B4-BE49-F238E27FC236}">
                <a16:creationId xmlns:a16="http://schemas.microsoft.com/office/drawing/2014/main" id="{15B85675-40D2-4E96-9404-24E3CCBEDCAA}"/>
              </a:ext>
            </a:extLst>
          </p:cNvPr>
          <p:cNvPicPr>
            <a:picLocks noChangeAspect="1"/>
          </p:cNvPicPr>
          <p:nvPr/>
        </p:nvPicPr>
        <p:blipFill rotWithShape="1">
          <a:blip r:embed="rId25">
            <a:clrChange>
              <a:clrFrom>
                <a:srgbClr val="FFFFFF"/>
              </a:clrFrom>
              <a:clrTo>
                <a:srgbClr val="FFFFFF">
                  <a:alpha val="0"/>
                </a:srgbClr>
              </a:clrTo>
            </a:clrChange>
            <a:extLst>
              <a:ext uri="{BEBA8EAE-BF5A-486C-A8C5-ECC9F3942E4B}">
                <a14:imgProps xmlns:a14="http://schemas.microsoft.com/office/drawing/2010/main">
                  <a14:imgLayer r:embed="rId26">
                    <a14:imgEffect>
                      <a14:sharpenSoften amount="50000"/>
                    </a14:imgEffect>
                  </a14:imgLayer>
                </a14:imgProps>
              </a:ext>
            </a:extLst>
          </a:blip>
          <a:srcRect l="5296" b="9185"/>
          <a:stretch/>
        </p:blipFill>
        <p:spPr>
          <a:xfrm>
            <a:off x="35862671" y="18742526"/>
            <a:ext cx="3715891" cy="2339791"/>
          </a:xfrm>
          <a:prstGeom prst="rect">
            <a:avLst/>
          </a:prstGeom>
        </p:spPr>
      </p:pic>
      <p:sp>
        <p:nvSpPr>
          <p:cNvPr id="173" name="Rectangle 172">
            <a:extLst>
              <a:ext uri="{FF2B5EF4-FFF2-40B4-BE49-F238E27FC236}">
                <a16:creationId xmlns:a16="http://schemas.microsoft.com/office/drawing/2014/main" id="{1D65B75F-41F0-4AFB-911C-450003DA7CD0}"/>
              </a:ext>
            </a:extLst>
          </p:cNvPr>
          <p:cNvSpPr/>
          <p:nvPr/>
        </p:nvSpPr>
        <p:spPr>
          <a:xfrm>
            <a:off x="34742541" y="27227772"/>
            <a:ext cx="5810145" cy="341073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4" name="Group 173">
            <a:extLst>
              <a:ext uri="{FF2B5EF4-FFF2-40B4-BE49-F238E27FC236}">
                <a16:creationId xmlns:a16="http://schemas.microsoft.com/office/drawing/2014/main" id="{C0B07692-899A-442B-A844-3306DF651B23}"/>
              </a:ext>
            </a:extLst>
          </p:cNvPr>
          <p:cNvGrpSpPr/>
          <p:nvPr/>
        </p:nvGrpSpPr>
        <p:grpSpPr>
          <a:xfrm>
            <a:off x="33831445" y="26770354"/>
            <a:ext cx="7011755" cy="4867845"/>
            <a:chOff x="2130231" y="26564693"/>
            <a:chExt cx="7011755" cy="4867845"/>
          </a:xfrm>
        </p:grpSpPr>
        <p:pic>
          <p:nvPicPr>
            <p:cNvPr id="175" name="Picture 174">
              <a:extLst>
                <a:ext uri="{FF2B5EF4-FFF2-40B4-BE49-F238E27FC236}">
                  <a16:creationId xmlns:a16="http://schemas.microsoft.com/office/drawing/2014/main" id="{65E1FF06-D45B-49E8-9E61-3B5425EC9D9E}"/>
                </a:ext>
              </a:extLst>
            </p:cNvPr>
            <p:cNvPicPr>
              <a:picLocks noChangeAspect="1"/>
            </p:cNvPicPr>
            <p:nvPr/>
          </p:nvPicPr>
          <p:blipFill rotWithShape="1">
            <a:blip r:embed="rId27">
              <a:clrChange>
                <a:clrFrom>
                  <a:srgbClr val="FFFFFF"/>
                </a:clrFrom>
                <a:clrTo>
                  <a:srgbClr val="FFFFFF">
                    <a:alpha val="0"/>
                  </a:srgbClr>
                </a:clrTo>
              </a:clrChange>
              <a:extLst>
                <a:ext uri="{BEBA8EAE-BF5A-486C-A8C5-ECC9F3942E4B}">
                  <a14:imgProps xmlns:a14="http://schemas.microsoft.com/office/drawing/2010/main">
                    <a14:imgLayer r:embed="rId28">
                      <a14:imgEffect>
                        <a14:sharpenSoften amount="50000"/>
                      </a14:imgEffect>
                    </a14:imgLayer>
                  </a14:imgProps>
                </a:ext>
              </a:extLst>
            </a:blip>
            <a:srcRect l="4824" b="7937"/>
            <a:stretch/>
          </p:blipFill>
          <p:spPr>
            <a:xfrm>
              <a:off x="2646377" y="26564693"/>
              <a:ext cx="6495609" cy="4325574"/>
            </a:xfrm>
            <a:prstGeom prst="rect">
              <a:avLst/>
            </a:prstGeom>
          </p:spPr>
        </p:pic>
        <p:sp>
          <p:nvSpPr>
            <p:cNvPr id="177" name="TextBox 176">
              <a:extLst>
                <a:ext uri="{FF2B5EF4-FFF2-40B4-BE49-F238E27FC236}">
                  <a16:creationId xmlns:a16="http://schemas.microsoft.com/office/drawing/2014/main" id="{34E0FE49-063B-47F3-83D9-1206A6794F5C}"/>
                </a:ext>
              </a:extLst>
            </p:cNvPr>
            <p:cNvSpPr txBox="1"/>
            <p:nvPr/>
          </p:nvSpPr>
          <p:spPr>
            <a:xfrm>
              <a:off x="4809076" y="30909318"/>
              <a:ext cx="4285981" cy="523220"/>
            </a:xfrm>
            <a:prstGeom prst="rect">
              <a:avLst/>
            </a:prstGeom>
            <a:noFill/>
          </p:spPr>
          <p:txBody>
            <a:bodyPr wrap="none" rtlCol="0">
              <a:spAutoFit/>
            </a:bodyPr>
            <a:lstStyle/>
            <a:p>
              <a:r>
                <a:rPr lang="en-US" sz="2800" b="1" dirty="0"/>
                <a:t>Simulated Adult Population</a:t>
              </a:r>
            </a:p>
          </p:txBody>
        </p:sp>
        <p:sp>
          <p:nvSpPr>
            <p:cNvPr id="179" name="TextBox 178">
              <a:extLst>
                <a:ext uri="{FF2B5EF4-FFF2-40B4-BE49-F238E27FC236}">
                  <a16:creationId xmlns:a16="http://schemas.microsoft.com/office/drawing/2014/main" id="{CB5DA791-964F-45B4-9FE1-FA398CC0B226}"/>
                </a:ext>
              </a:extLst>
            </p:cNvPr>
            <p:cNvSpPr txBox="1"/>
            <p:nvPr/>
          </p:nvSpPr>
          <p:spPr>
            <a:xfrm rot="16200000">
              <a:off x="606127" y="28387102"/>
              <a:ext cx="3571427" cy="523220"/>
            </a:xfrm>
            <a:prstGeom prst="rect">
              <a:avLst/>
            </a:prstGeom>
            <a:noFill/>
          </p:spPr>
          <p:txBody>
            <a:bodyPr wrap="none" rtlCol="0">
              <a:spAutoFit/>
            </a:bodyPr>
            <a:lstStyle/>
            <a:p>
              <a:r>
                <a:rPr lang="en-US" sz="2800" b="1" dirty="0"/>
                <a:t>Actual Adult Detection</a:t>
              </a:r>
            </a:p>
          </p:txBody>
        </p:sp>
      </p:grpSp>
      <p:sp>
        <p:nvSpPr>
          <p:cNvPr id="28" name="Rectangle 27">
            <a:extLst>
              <a:ext uri="{FF2B5EF4-FFF2-40B4-BE49-F238E27FC236}">
                <a16:creationId xmlns:a16="http://schemas.microsoft.com/office/drawing/2014/main" id="{CD3B4DD3-0A45-4F3E-A7B3-976F1996447B}"/>
              </a:ext>
            </a:extLst>
          </p:cNvPr>
          <p:cNvSpPr/>
          <p:nvPr/>
        </p:nvSpPr>
        <p:spPr>
          <a:xfrm>
            <a:off x="3183649" y="4983623"/>
            <a:ext cx="778751" cy="65195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a:extLst>
              <a:ext uri="{FF2B5EF4-FFF2-40B4-BE49-F238E27FC236}">
                <a16:creationId xmlns:a16="http://schemas.microsoft.com/office/drawing/2014/main" id="{A2AA847C-6366-42A6-B8CF-78685C505579}"/>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3099889" y="4919018"/>
            <a:ext cx="9624880" cy="834562"/>
          </a:xfrm>
          <a:prstGeom prst="rect">
            <a:avLst/>
          </a:prstGeom>
        </p:spPr>
      </p:pic>
      <p:sp>
        <p:nvSpPr>
          <p:cNvPr id="29" name="Oval 28">
            <a:extLst>
              <a:ext uri="{FF2B5EF4-FFF2-40B4-BE49-F238E27FC236}">
                <a16:creationId xmlns:a16="http://schemas.microsoft.com/office/drawing/2014/main" id="{A72650B7-26E4-47FA-8897-19B4B15C82DD}"/>
              </a:ext>
            </a:extLst>
          </p:cNvPr>
          <p:cNvSpPr/>
          <p:nvPr/>
        </p:nvSpPr>
        <p:spPr>
          <a:xfrm>
            <a:off x="35372925" y="4330785"/>
            <a:ext cx="941980" cy="90679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4" name="Picture 2">
            <a:extLst>
              <a:ext uri="{FF2B5EF4-FFF2-40B4-BE49-F238E27FC236}">
                <a16:creationId xmlns:a16="http://schemas.microsoft.com/office/drawing/2014/main" id="{8DB9F7B8-45FE-42D7-85F9-E25D67D73C8C}"/>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22792" y="4106760"/>
            <a:ext cx="4813580" cy="192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63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46935A526CD04599009E450DCD8434" ma:contentTypeVersion="8" ma:contentTypeDescription="Create a new document." ma:contentTypeScope="" ma:versionID="72a6a3b04bfddcd886053ac08eb705d7">
  <xsd:schema xmlns:xsd="http://www.w3.org/2001/XMLSchema" xmlns:xs="http://www.w3.org/2001/XMLSchema" xmlns:p="http://schemas.microsoft.com/office/2006/metadata/properties" xmlns:ns2="e6dc6026-de3b-4dbe-8365-705377be0b38" targetNamespace="http://schemas.microsoft.com/office/2006/metadata/properties" ma:root="true" ma:fieldsID="fcd6e44a38ff86eedfd83c44234946d2" ns2:_="">
    <xsd:import namespace="e6dc6026-de3b-4dbe-8365-705377be0b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c6026-de3b-4dbe-8365-705377be0b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551A11-669E-4801-BC1D-035D3F1DE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c6026-de3b-4dbe-8365-705377be0b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115FCF-75B7-454C-A20D-F3CC796ABE3D}">
  <ds:schemaRefs>
    <ds:schemaRef ds:uri="http://purl.org/dc/terms/"/>
    <ds:schemaRef ds:uri="http://schemas.openxmlformats.org/package/2006/metadata/core-properties"/>
    <ds:schemaRef ds:uri="http://schemas.microsoft.com/office/2006/documentManagement/types"/>
    <ds:schemaRef ds:uri="e6dc6026-de3b-4dbe-8365-705377be0b38"/>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CB74B34-7EBD-4F24-B896-C617BA5975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6931</TotalTime>
  <Words>528</Words>
  <Application>Microsoft Office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Rounded MT Bold</vt:lpstr>
      <vt:lpstr>Calibri</vt:lpstr>
      <vt:lpstr>Cambria Math</vt:lpstr>
      <vt:lpstr>Office Theme</vt:lpstr>
      <vt:lpstr>PowerPoint Presentation</vt:lpstr>
    </vt:vector>
  </TitlesOfParts>
  <Company>SUNY Upstate Medical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perceptions &amp; responses to emerging dengue fever in urban areas in southern coastal Ecuador</dc:title>
  <dc:creator>Anna Stewart</dc:creator>
  <cp:lastModifiedBy>James Martin</cp:lastModifiedBy>
  <cp:revision>263</cp:revision>
  <cp:lastPrinted>2013-11-13T06:14:51Z</cp:lastPrinted>
  <dcterms:created xsi:type="dcterms:W3CDTF">2013-11-11T03:24:23Z</dcterms:created>
  <dcterms:modified xsi:type="dcterms:W3CDTF">2020-02-12T12:54:44Z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0x0101001646935A526CD04599009E450DCD8434</vt:lpwstr>
  </property>
</Properties>
</file>